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4"/>
  </p:sldMasterIdLst>
  <p:sldIdLst>
    <p:sldId id="256" r:id="rId5"/>
    <p:sldId id="271" r:id="rId6"/>
    <p:sldId id="258" r:id="rId7"/>
    <p:sldId id="329" r:id="rId8"/>
    <p:sldId id="259" r:id="rId9"/>
    <p:sldId id="280" r:id="rId10"/>
    <p:sldId id="260" r:id="rId11"/>
    <p:sldId id="264" r:id="rId12"/>
    <p:sldId id="266" r:id="rId13"/>
    <p:sldId id="267" r:id="rId14"/>
    <p:sldId id="281" r:id="rId15"/>
    <p:sldId id="277" r:id="rId16"/>
    <p:sldId id="279" r:id="rId17"/>
    <p:sldId id="282" r:id="rId18"/>
    <p:sldId id="283" r:id="rId19"/>
    <p:sldId id="299" r:id="rId20"/>
    <p:sldId id="284" r:id="rId21"/>
    <p:sldId id="285" r:id="rId22"/>
    <p:sldId id="286" r:id="rId23"/>
    <p:sldId id="287" r:id="rId24"/>
    <p:sldId id="288" r:id="rId25"/>
    <p:sldId id="289" r:id="rId26"/>
    <p:sldId id="290" r:id="rId27"/>
    <p:sldId id="293" r:id="rId28"/>
    <p:sldId id="291" r:id="rId29"/>
    <p:sldId id="294" r:id="rId30"/>
    <p:sldId id="292" r:id="rId31"/>
    <p:sldId id="295" r:id="rId32"/>
    <p:sldId id="296" r:id="rId33"/>
    <p:sldId id="297" r:id="rId34"/>
    <p:sldId id="298" r:id="rId35"/>
    <p:sldId id="300" r:id="rId36"/>
    <p:sldId id="301" r:id="rId37"/>
    <p:sldId id="302" r:id="rId38"/>
    <p:sldId id="303" r:id="rId39"/>
    <p:sldId id="304" r:id="rId40"/>
    <p:sldId id="305" r:id="rId41"/>
    <p:sldId id="306" r:id="rId42"/>
    <p:sldId id="307" r:id="rId43"/>
    <p:sldId id="308" r:id="rId44"/>
    <p:sldId id="309" r:id="rId45"/>
    <p:sldId id="310" r:id="rId46"/>
    <p:sldId id="311" r:id="rId47"/>
    <p:sldId id="312" r:id="rId48"/>
    <p:sldId id="313" r:id="rId49"/>
    <p:sldId id="314" r:id="rId50"/>
    <p:sldId id="315" r:id="rId51"/>
    <p:sldId id="316" r:id="rId52"/>
    <p:sldId id="317" r:id="rId53"/>
    <p:sldId id="320" r:id="rId54"/>
    <p:sldId id="322" r:id="rId55"/>
    <p:sldId id="318" r:id="rId56"/>
    <p:sldId id="319" r:id="rId57"/>
    <p:sldId id="323" r:id="rId58"/>
    <p:sldId id="321" r:id="rId59"/>
    <p:sldId id="324" r:id="rId60"/>
    <p:sldId id="325" r:id="rId61"/>
    <p:sldId id="326" r:id="rId62"/>
    <p:sldId id="327" r:id="rId63"/>
    <p:sldId id="328" r:id="rId64"/>
    <p:sldId id="265" r:id="rId6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83" d="100"/>
          <a:sy n="83" d="100"/>
        </p:scale>
        <p:origin x="61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2/13/2023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83262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9270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65197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73723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37502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2/13/2023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067198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40749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2/13/2023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0093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2/13/2023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24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81510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smtClean="0"/>
              <a:pPr/>
              <a:t>2/13/2023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26830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smtClean="0"/>
              <a:pPr/>
              <a:t>2/13/2023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439584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4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15286-2AE9-418C-AD5B-18134945C7A8}"/>
              </a:ext>
            </a:extLst>
          </p:cNvPr>
          <p:cNvSpPr>
            <a:spLocks noGrp="1"/>
          </p:cNvSpPr>
          <p:nvPr>
            <p:ph type="ctrTitle"/>
          </p:nvPr>
        </p:nvSpPr>
        <p:spPr>
          <a:xfrm>
            <a:off x="192506" y="145422"/>
            <a:ext cx="11327568" cy="2864478"/>
          </a:xfrm>
        </p:spPr>
        <p:txBody>
          <a:bodyPr>
            <a:normAutofit/>
          </a:bodyPr>
          <a:lstStyle/>
          <a:p>
            <a:pPr algn="ctr">
              <a:lnSpc>
                <a:spcPct val="200000"/>
              </a:lnSpc>
            </a:pPr>
            <a:r>
              <a:rPr lang="en-US" sz="2700" b="1" cap="none" dirty="0">
                <a:latin typeface="Times New Roman" panose="02020603050405020304" pitchFamily="18" charset="0"/>
                <a:cs typeface="Times New Roman" panose="02020603050405020304" pitchFamily="18" charset="0"/>
              </a:rPr>
              <a:t>     SHRI VISHNU ENGINEERING COLLEGE FOR  WOMEN(A) </a:t>
            </a:r>
            <a:br>
              <a:rPr lang="en-US" sz="2700" b="1" cap="none" dirty="0">
                <a:latin typeface="Times New Roman" panose="02020603050405020304" pitchFamily="18" charset="0"/>
                <a:cs typeface="Times New Roman" panose="02020603050405020304" pitchFamily="18" charset="0"/>
              </a:rPr>
            </a:br>
            <a:r>
              <a:rPr lang="en-US" sz="2700" b="1" cap="none" dirty="0">
                <a:latin typeface="Times New Roman" panose="02020603050405020304" pitchFamily="18" charset="0"/>
                <a:cs typeface="Times New Roman" panose="02020603050405020304" pitchFamily="18" charset="0"/>
              </a:rPr>
              <a:t>               </a:t>
            </a:r>
            <a:r>
              <a:rPr lang="en-US" sz="2000" b="1" cap="none" dirty="0">
                <a:latin typeface="Times New Roman" panose="02020603050405020304" pitchFamily="18" charset="0"/>
                <a:cs typeface="Times New Roman" panose="02020603050405020304" pitchFamily="18" charset="0"/>
              </a:rPr>
              <a:t> IV B.TECH – II SEMESTER</a:t>
            </a:r>
            <a:r>
              <a:rPr lang="en-IN" sz="2000" b="1" cap="none" dirty="0">
                <a:latin typeface="Times New Roman" panose="02020603050405020304" pitchFamily="18" charset="0"/>
                <a:cs typeface="Times New Roman" panose="02020603050405020304" pitchFamily="18" charset="0"/>
              </a:rPr>
              <a:t>                      </a:t>
            </a:r>
            <a:br>
              <a:rPr lang="en-IN" sz="2000" b="1" cap="none" dirty="0">
                <a:latin typeface="Times New Roman" panose="02020603050405020304" pitchFamily="18" charset="0"/>
                <a:cs typeface="Times New Roman" panose="02020603050405020304" pitchFamily="18" charset="0"/>
              </a:rPr>
            </a:br>
            <a:r>
              <a:rPr lang="en-IN" sz="2000" b="1" cap="none" dirty="0">
                <a:latin typeface="Times New Roman" panose="02020603050405020304" pitchFamily="18" charset="0"/>
                <a:cs typeface="Times New Roman" panose="02020603050405020304" pitchFamily="18" charset="0"/>
              </a:rPr>
              <a:t>                      DEPARTMENT OF COMPUTER SCIENCE AND ENGINEERING</a:t>
            </a:r>
            <a:br>
              <a:rPr lang="en-IN" sz="2000" b="1" cap="none" dirty="0">
                <a:latin typeface="Times New Roman" panose="02020603050405020304" pitchFamily="18" charset="0"/>
                <a:cs typeface="Times New Roman" panose="02020603050405020304" pitchFamily="18" charset="0"/>
              </a:rPr>
            </a:br>
            <a:r>
              <a:rPr lang="en-IN" sz="2000" b="1" cap="none" dirty="0">
                <a:latin typeface="Times New Roman" panose="02020603050405020304" pitchFamily="18" charset="0"/>
                <a:cs typeface="Times New Roman" panose="02020603050405020304" pitchFamily="18" charset="0"/>
              </a:rPr>
              <a:t>C – 14 BATCH</a:t>
            </a:r>
          </a:p>
        </p:txBody>
      </p:sp>
      <p:sp>
        <p:nvSpPr>
          <p:cNvPr id="3" name="Subtitle 2">
            <a:extLst>
              <a:ext uri="{FF2B5EF4-FFF2-40B4-BE49-F238E27FC236}">
                <a16:creationId xmlns:a16="http://schemas.microsoft.com/office/drawing/2014/main" id="{8E07AD00-AC4A-4236-AECB-7A953B19BF7C}"/>
              </a:ext>
            </a:extLst>
          </p:cNvPr>
          <p:cNvSpPr>
            <a:spLocks noGrp="1"/>
          </p:cNvSpPr>
          <p:nvPr>
            <p:ph type="subTitle" idx="1"/>
          </p:nvPr>
        </p:nvSpPr>
        <p:spPr>
          <a:xfrm>
            <a:off x="916406" y="3105149"/>
            <a:ext cx="10862346" cy="2528637"/>
          </a:xfrm>
        </p:spPr>
        <p:txBody>
          <a:bodyPr>
            <a:normAutofit fontScale="92500" lnSpcReduction="10000"/>
          </a:bodyPr>
          <a:lstStyle/>
          <a:p>
            <a:endParaRPr lang="en-US" b="1" cap="none" dirty="0">
              <a:latin typeface="Times New Roman" panose="02020603050405020304" pitchFamily="18" charset="0"/>
              <a:cs typeface="Times New Roman" panose="02020603050405020304" pitchFamily="18" charset="0"/>
            </a:endParaRPr>
          </a:p>
          <a:p>
            <a:r>
              <a:rPr lang="en-IN" b="1" dirty="0"/>
              <a:t>Presented By :                                                                                                   Guided by :</a:t>
            </a:r>
            <a:r>
              <a:rPr lang="en-IN" dirty="0"/>
              <a:t>                                                       </a:t>
            </a:r>
          </a:p>
          <a:p>
            <a:pPr marL="0" indent="0" algn="just">
              <a:buNone/>
            </a:pPr>
            <a:r>
              <a:rPr lang="en-IN" dirty="0"/>
              <a:t>  19B01A05F6 -  PUPPALA VENKATA LAHARI                                                                Mr. G. RAMESH BABU</a:t>
            </a:r>
          </a:p>
          <a:p>
            <a:pPr marL="0" indent="0" algn="just">
              <a:buNone/>
            </a:pPr>
            <a:r>
              <a:rPr lang="en-IN" dirty="0"/>
              <a:t>  19B01A05G8 -  TALUPULA ASWITHA</a:t>
            </a:r>
          </a:p>
          <a:p>
            <a:pPr marL="0" indent="0" algn="just">
              <a:buNone/>
            </a:pPr>
            <a:r>
              <a:rPr lang="en-IN" dirty="0"/>
              <a:t>  19B01A05H9 -  VEGESNA NIKHITHA DEVI </a:t>
            </a:r>
          </a:p>
          <a:p>
            <a:pPr marL="0" indent="0" algn="just">
              <a:buNone/>
            </a:pPr>
            <a:r>
              <a:rPr lang="en-IN" dirty="0"/>
              <a:t>  19B01A05I8 -  YADAVALLI SATYA VENKATA ANITHA</a:t>
            </a:r>
          </a:p>
          <a:p>
            <a:endParaRPr lang="en-US" cap="none"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922467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A4E1A-B6B8-406B-9E41-993CD374DC50}"/>
              </a:ext>
            </a:extLst>
          </p:cNvPr>
          <p:cNvSpPr>
            <a:spLocks noGrp="1"/>
          </p:cNvSpPr>
          <p:nvPr>
            <p:ph type="title"/>
          </p:nvPr>
        </p:nvSpPr>
        <p:spPr/>
        <p:txBody>
          <a:bodyPr/>
          <a:lstStyle/>
          <a:p>
            <a:r>
              <a:rPr lang="en-US" dirty="0"/>
              <a:t>JUPYTER NOTEBOOK</a:t>
            </a:r>
            <a:endParaRPr lang="en-IN" dirty="0"/>
          </a:p>
        </p:txBody>
      </p:sp>
      <p:sp>
        <p:nvSpPr>
          <p:cNvPr id="4" name="Content Placeholder 3">
            <a:extLst>
              <a:ext uri="{FF2B5EF4-FFF2-40B4-BE49-F238E27FC236}">
                <a16:creationId xmlns:a16="http://schemas.microsoft.com/office/drawing/2014/main" id="{C9304DAC-A2CE-8AD0-6998-0FF7A5101E44}"/>
              </a:ext>
            </a:extLst>
          </p:cNvPr>
          <p:cNvSpPr>
            <a:spLocks noGrp="1"/>
          </p:cNvSpPr>
          <p:nvPr>
            <p:ph idx="1"/>
          </p:nvPr>
        </p:nvSpPr>
        <p:spPr>
          <a:xfrm>
            <a:off x="1451580" y="2015732"/>
            <a:ext cx="7229434" cy="3450613"/>
          </a:xfrm>
        </p:spPr>
        <p:txBody>
          <a:bodyPr>
            <a:normAutofit lnSpcReduction="10000"/>
          </a:bodyPr>
          <a:lstStyle/>
          <a:p>
            <a:pPr marL="0" indent="0" algn="just">
              <a:buNone/>
            </a:pPr>
            <a:r>
              <a:rPr lang="en-US" sz="2800" dirty="0" err="1">
                <a:latin typeface="Calibri" panose="020F0502020204030204" pitchFamily="34" charset="0"/>
                <a:cs typeface="Calibri" panose="020F0502020204030204" pitchFamily="34" charset="0"/>
              </a:rPr>
              <a:t>JupyterLab</a:t>
            </a:r>
            <a:r>
              <a:rPr lang="en-US" sz="2800" dirty="0">
                <a:latin typeface="Calibri" panose="020F0502020204030204" pitchFamily="34" charset="0"/>
                <a:cs typeface="Calibri" panose="020F0502020204030204" pitchFamily="34" charset="0"/>
              </a:rPr>
              <a:t> is the latest web-based interactive development environment for notebooks, code, and data. Its flexible interface allows users to configure and arrange workflows in data science, scientific computing, computational journalism, and machine learning. A modular design invites extensions to expand and enrich functionality</a:t>
            </a:r>
            <a:endParaRPr lang="en-IN"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25292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3EFD9-2724-968E-F4E6-D2B006DCE7AB}"/>
              </a:ext>
            </a:extLst>
          </p:cNvPr>
          <p:cNvSpPr>
            <a:spLocks noGrp="1"/>
          </p:cNvSpPr>
          <p:nvPr>
            <p:ph type="title"/>
          </p:nvPr>
        </p:nvSpPr>
        <p:spPr/>
        <p:txBody>
          <a:bodyPr/>
          <a:lstStyle/>
          <a:p>
            <a:r>
              <a:rPr lang="en-US" dirty="0"/>
              <a:t>REQUIREMENT ANALYSIS</a:t>
            </a:r>
            <a:endParaRPr lang="en-IN" dirty="0"/>
          </a:p>
        </p:txBody>
      </p:sp>
      <p:sp>
        <p:nvSpPr>
          <p:cNvPr id="3" name="Content Placeholder 2">
            <a:extLst>
              <a:ext uri="{FF2B5EF4-FFF2-40B4-BE49-F238E27FC236}">
                <a16:creationId xmlns:a16="http://schemas.microsoft.com/office/drawing/2014/main" id="{224ED78E-CD7D-A2CA-0EFD-45FFA2912C42}"/>
              </a:ext>
            </a:extLst>
          </p:cNvPr>
          <p:cNvSpPr>
            <a:spLocks noGrp="1"/>
          </p:cNvSpPr>
          <p:nvPr>
            <p:ph idx="1"/>
          </p:nvPr>
        </p:nvSpPr>
        <p:spPr>
          <a:xfrm>
            <a:off x="1451579" y="1851949"/>
            <a:ext cx="9603275" cy="3946967"/>
          </a:xfrm>
        </p:spPr>
        <p:txBody>
          <a:bodyPr>
            <a:normAutofit fontScale="92500" lnSpcReduction="20000"/>
          </a:bodyPr>
          <a:lstStyle/>
          <a:p>
            <a:pPr marL="0" indent="0">
              <a:buNone/>
            </a:pPr>
            <a:r>
              <a:rPr lang="en-IN" sz="2600" b="1" dirty="0">
                <a:latin typeface="Calibri" panose="020F0502020204030204" pitchFamily="34" charset="0"/>
                <a:cs typeface="Calibri" panose="020F0502020204030204" pitchFamily="34" charset="0"/>
              </a:rPr>
              <a:t>Software Requirements</a:t>
            </a:r>
            <a:r>
              <a:rPr lang="en-IN" sz="2400" b="1" dirty="0">
                <a:latin typeface="Algerian"/>
              </a:rPr>
              <a:t>:</a:t>
            </a:r>
          </a:p>
          <a:p>
            <a:pPr marL="342900" indent="-342900">
              <a:buFont typeface="Arial"/>
              <a:buChar char="•"/>
            </a:pPr>
            <a:r>
              <a:rPr lang="en-IN" sz="2400" dirty="0"/>
              <a:t>Python version above 3</a:t>
            </a:r>
          </a:p>
          <a:p>
            <a:pPr marL="342900" indent="-342900">
              <a:buFont typeface="Arial"/>
              <a:buChar char="•"/>
            </a:pPr>
            <a:r>
              <a:rPr lang="en-IN" sz="2400" dirty="0" err="1"/>
              <a:t>Jupyter</a:t>
            </a:r>
            <a:r>
              <a:rPr lang="en-IN" sz="2400" dirty="0"/>
              <a:t> notebook</a:t>
            </a:r>
          </a:p>
          <a:p>
            <a:pPr marL="342900" indent="-342900">
              <a:buFont typeface="Arial"/>
              <a:buChar char="•"/>
            </a:pPr>
            <a:r>
              <a:rPr lang="en-IN" sz="2400" dirty="0"/>
              <a:t>Libraries required</a:t>
            </a:r>
          </a:p>
          <a:p>
            <a:pPr marL="1828800" lvl="3" indent="-457200">
              <a:buFont typeface="+mj-lt"/>
              <a:buAutoNum type="arabicPeriod"/>
            </a:pPr>
            <a:r>
              <a:rPr lang="en-IN" sz="2400" dirty="0"/>
              <a:t>Pandas</a:t>
            </a:r>
          </a:p>
          <a:p>
            <a:pPr marL="1828800" lvl="3" indent="-457200">
              <a:buFont typeface="+mj-lt"/>
              <a:buAutoNum type="arabicPeriod"/>
            </a:pPr>
            <a:r>
              <a:rPr lang="en-IN" sz="2400" dirty="0"/>
              <a:t>TensorFlow</a:t>
            </a:r>
          </a:p>
          <a:p>
            <a:pPr marL="1828800" lvl="3" indent="-457200">
              <a:buFont typeface="+mj-lt"/>
              <a:buAutoNum type="arabicPeriod"/>
            </a:pPr>
            <a:r>
              <a:rPr lang="en-IN" sz="2400" dirty="0"/>
              <a:t>Scikit-learn</a:t>
            </a:r>
          </a:p>
          <a:p>
            <a:pPr marL="1828800" lvl="3" indent="-457200">
              <a:buFont typeface="+mj-lt"/>
              <a:buAutoNum type="arabicPeriod"/>
            </a:pPr>
            <a:r>
              <a:rPr lang="en-IN" sz="2400" dirty="0"/>
              <a:t>Matplotlib</a:t>
            </a:r>
          </a:p>
          <a:p>
            <a:pPr marL="1828800" lvl="3" indent="-457200">
              <a:buFont typeface="+mj-lt"/>
              <a:buAutoNum type="arabicPeriod"/>
            </a:pPr>
            <a:r>
              <a:rPr lang="en-IN" sz="2400" dirty="0"/>
              <a:t>Seaborn</a:t>
            </a:r>
          </a:p>
          <a:p>
            <a:endParaRPr lang="en-IN" dirty="0"/>
          </a:p>
        </p:txBody>
      </p:sp>
    </p:spTree>
    <p:extLst>
      <p:ext uri="{BB962C8B-B14F-4D97-AF65-F5344CB8AC3E}">
        <p14:creationId xmlns:p14="http://schemas.microsoft.com/office/powerpoint/2010/main" val="4224254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D64C4A4-FED6-7A6F-4841-84889326D6C3}"/>
              </a:ext>
            </a:extLst>
          </p:cNvPr>
          <p:cNvSpPr txBox="1"/>
          <p:nvPr/>
        </p:nvSpPr>
        <p:spPr>
          <a:xfrm>
            <a:off x="752355" y="373723"/>
            <a:ext cx="9271321" cy="4647426"/>
          </a:xfrm>
          <a:prstGeom prst="rect">
            <a:avLst/>
          </a:prstGeom>
          <a:noFill/>
        </p:spPr>
        <p:txBody>
          <a:bodyPr wrap="square">
            <a:spAutoFit/>
          </a:bodyPr>
          <a:lstStyle/>
          <a:p>
            <a:pPr lvl="0"/>
            <a:r>
              <a:rPr lang="en-US" sz="2800" b="1" dirty="0">
                <a:latin typeface="Calibri" panose="020F0502020204030204" pitchFamily="34" charset="0"/>
                <a:cs typeface="Calibri" panose="020F0502020204030204" pitchFamily="34" charset="0"/>
              </a:rPr>
              <a:t>HARDWARE REQUIREMENTS</a:t>
            </a:r>
            <a:r>
              <a:rPr lang="en-US" sz="2800" dirty="0">
                <a:latin typeface="Algerian" panose="04020705040A02060702" pitchFamily="82" charset="0"/>
              </a:rPr>
              <a:t>:</a:t>
            </a:r>
          </a:p>
          <a:p>
            <a:pPr lvl="0"/>
            <a:endParaRPr lang="en-US" sz="2800" dirty="0">
              <a:latin typeface="Algerian" panose="04020705040A02060702" pitchFamily="82" charset="0"/>
            </a:endParaRPr>
          </a:p>
          <a:p>
            <a:pPr marL="342900" lvl="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Operating system: windows 10 or above</a:t>
            </a:r>
            <a:endParaRPr lang="en-IN" sz="2400" dirty="0">
              <a:latin typeface="Calibri" panose="020F0502020204030204" pitchFamily="34" charset="0"/>
              <a:cs typeface="Calibri" panose="020F0502020204030204" pitchFamily="34" charset="0"/>
            </a:endParaRPr>
          </a:p>
          <a:p>
            <a:pPr marL="342900" lvl="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Ram: 4GB </a:t>
            </a:r>
            <a:endParaRPr lang="en-IN" sz="2400" dirty="0">
              <a:latin typeface="Calibri" panose="020F0502020204030204" pitchFamily="34" charset="0"/>
              <a:cs typeface="Calibri" panose="020F0502020204030204" pitchFamily="34" charset="0"/>
            </a:endParaRPr>
          </a:p>
          <a:p>
            <a:pPr marL="342900" lvl="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Hard disk: 32 GB</a:t>
            </a:r>
            <a:endParaRPr lang="en-IN" sz="2400" dirty="0">
              <a:latin typeface="Calibri" panose="020F0502020204030204" pitchFamily="34" charset="0"/>
              <a:cs typeface="Calibri" panose="020F0502020204030204" pitchFamily="34" charset="0"/>
            </a:endParaRPr>
          </a:p>
          <a:p>
            <a:pPr marL="342900" lvl="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Architecture:x86 64-bit CPU (Intel / AMD architecture) for python</a:t>
            </a:r>
            <a:endParaRPr lang="en-IN" sz="2400" dirty="0">
              <a:latin typeface="Calibri" panose="020F0502020204030204" pitchFamily="34" charset="0"/>
              <a:cs typeface="Calibri" panose="020F0502020204030204" pitchFamily="34" charset="0"/>
            </a:endParaRPr>
          </a:p>
          <a:p>
            <a:pPr marL="342900" lvl="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Memory and disk space required per user: 1GB RAM + 1GB of disk +. 5 CPU core.</a:t>
            </a:r>
            <a:endParaRPr lang="en-IN" sz="2400" dirty="0">
              <a:latin typeface="Calibri" panose="020F0502020204030204" pitchFamily="34" charset="0"/>
              <a:cs typeface="Calibri" panose="020F0502020204030204" pitchFamily="34" charset="0"/>
            </a:endParaRPr>
          </a:p>
          <a:p>
            <a:pPr marL="342900" lvl="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Server overhead: 2-4GB or 10% system overhead (whatever is larger). 5 CPU cores.</a:t>
            </a:r>
            <a:endParaRPr lang="en-IN" sz="2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Port requirements: Port 8000 plus 5 unique, random ports per notebook</a:t>
            </a:r>
            <a:endParaRPr lang="en-IN" sz="2400" dirty="0">
              <a:latin typeface="Calibri" panose="020F0502020204030204" pitchFamily="34" charset="0"/>
              <a:ea typeface="+mn-lt"/>
              <a:cs typeface="Calibri" panose="020F0502020204030204" pitchFamily="34" charset="0"/>
            </a:endParaRPr>
          </a:p>
        </p:txBody>
      </p:sp>
    </p:spTree>
    <p:extLst>
      <p:ext uri="{BB962C8B-B14F-4D97-AF65-F5344CB8AC3E}">
        <p14:creationId xmlns:p14="http://schemas.microsoft.com/office/powerpoint/2010/main" val="40974248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D53D793-C06E-337A-3D2C-8A7CA1F4A9FB}"/>
              </a:ext>
            </a:extLst>
          </p:cNvPr>
          <p:cNvSpPr txBox="1"/>
          <p:nvPr/>
        </p:nvSpPr>
        <p:spPr>
          <a:xfrm>
            <a:off x="1068963" y="735869"/>
            <a:ext cx="10956782" cy="5201424"/>
          </a:xfrm>
          <a:prstGeom prst="rect">
            <a:avLst/>
          </a:prstGeom>
          <a:noFill/>
        </p:spPr>
        <p:txBody>
          <a:bodyPr wrap="square">
            <a:spAutoFit/>
          </a:bodyPr>
          <a:lstStyle/>
          <a:p>
            <a:pPr algn="just"/>
            <a:r>
              <a:rPr lang="en-IN" sz="2800" b="1" dirty="0">
                <a:latin typeface="Calibri" panose="020F0502020204030204" pitchFamily="34" charset="0"/>
                <a:cs typeface="Calibri" panose="020F0502020204030204" pitchFamily="34" charset="0"/>
              </a:rPr>
              <a:t>Functional requirements </a:t>
            </a:r>
            <a:r>
              <a:rPr lang="en-IN" sz="2800" b="1" dirty="0">
                <a:latin typeface="Algerian"/>
              </a:rPr>
              <a:t>:</a:t>
            </a:r>
          </a:p>
          <a:p>
            <a:pPr algn="just"/>
            <a:endParaRPr lang="en-IN" sz="2800" b="1" dirty="0">
              <a:latin typeface="Algerian"/>
            </a:endParaRPr>
          </a:p>
          <a:p>
            <a:pPr marL="285750" indent="-28575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The machine will predict the employee retainment in a company over a certain period of time.</a:t>
            </a:r>
            <a:endParaRPr lang="en-IN" sz="2400"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Analyzing predicted result for accuracy.</a:t>
            </a:r>
          </a:p>
          <a:p>
            <a:pPr algn="just"/>
            <a:endParaRPr lang="en-US" sz="2800" dirty="0"/>
          </a:p>
          <a:p>
            <a:pPr algn="just"/>
            <a:r>
              <a:rPr lang="en-IN" sz="2800" b="1" dirty="0">
                <a:latin typeface="Calibri" panose="020F0502020204030204" pitchFamily="34" charset="0"/>
                <a:cs typeface="Calibri" panose="020F0502020204030204" pitchFamily="34" charset="0"/>
              </a:rPr>
              <a:t>Non - functional requirements :</a:t>
            </a:r>
          </a:p>
          <a:p>
            <a:pPr algn="just"/>
            <a:endParaRPr lang="en-IN" sz="2800" b="1" dirty="0">
              <a:latin typeface="Calibri" panose="020F0502020204030204" pitchFamily="34" charset="0"/>
              <a:cs typeface="Calibri" panose="020F0502020204030204" pitchFamily="34" charset="0"/>
            </a:endParaRPr>
          </a:p>
          <a:p>
            <a:pPr marL="342900" lvl="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Performance</a:t>
            </a:r>
            <a:endParaRPr lang="en-IN" sz="2400" dirty="0">
              <a:latin typeface="Calibri" panose="020F0502020204030204" pitchFamily="34" charset="0"/>
              <a:cs typeface="Calibri" panose="020F0502020204030204" pitchFamily="34" charset="0"/>
            </a:endParaRPr>
          </a:p>
          <a:p>
            <a:pPr marL="342900" lvl="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Usability</a:t>
            </a:r>
            <a:endParaRPr lang="en-IN" sz="2400" dirty="0">
              <a:latin typeface="Calibri" panose="020F0502020204030204" pitchFamily="34" charset="0"/>
              <a:cs typeface="Calibri" panose="020F0502020204030204" pitchFamily="34" charset="0"/>
            </a:endParaRPr>
          </a:p>
          <a:p>
            <a:pPr marL="342900" lvl="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Reliability</a:t>
            </a:r>
            <a:endParaRPr lang="en-IN" sz="2400" dirty="0">
              <a:latin typeface="Calibri" panose="020F0502020204030204" pitchFamily="34" charset="0"/>
              <a:cs typeface="Calibri" panose="020F0502020204030204" pitchFamily="34" charset="0"/>
            </a:endParaRPr>
          </a:p>
          <a:p>
            <a:pPr marL="342900" lvl="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Accuracy</a:t>
            </a:r>
            <a:endParaRPr lang="en-IN" sz="2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Maintainability</a:t>
            </a:r>
            <a:endParaRPr lang="en-IN"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525396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DA3DC-0795-2284-8246-78829A2B4615}"/>
              </a:ext>
            </a:extLst>
          </p:cNvPr>
          <p:cNvSpPr>
            <a:spLocks noGrp="1"/>
          </p:cNvSpPr>
          <p:nvPr>
            <p:ph type="title"/>
          </p:nvPr>
        </p:nvSpPr>
        <p:spPr>
          <a:xfrm>
            <a:off x="1211434" y="573610"/>
            <a:ext cx="9603275" cy="1049235"/>
          </a:xfrm>
        </p:spPr>
        <p:txBody>
          <a:bodyPr/>
          <a:lstStyle/>
          <a:p>
            <a:r>
              <a:rPr lang="en-IN" sz="4400" dirty="0"/>
              <a:t>SYSTEM</a:t>
            </a:r>
            <a:r>
              <a:rPr lang="en-IN" dirty="0"/>
              <a:t> </a:t>
            </a:r>
            <a:r>
              <a:rPr lang="en-IN" sz="4000" dirty="0"/>
              <a:t>DESIGN</a:t>
            </a:r>
            <a:r>
              <a:rPr lang="en-IN" dirty="0"/>
              <a:t>:</a:t>
            </a:r>
          </a:p>
        </p:txBody>
      </p:sp>
      <p:sp>
        <p:nvSpPr>
          <p:cNvPr id="3" name="TextBox 2">
            <a:extLst>
              <a:ext uri="{FF2B5EF4-FFF2-40B4-BE49-F238E27FC236}">
                <a16:creationId xmlns:a16="http://schemas.microsoft.com/office/drawing/2014/main" id="{B298D297-BE89-2897-BC3E-743144B9A19F}"/>
              </a:ext>
            </a:extLst>
          </p:cNvPr>
          <p:cNvSpPr txBox="1"/>
          <p:nvPr/>
        </p:nvSpPr>
        <p:spPr>
          <a:xfrm>
            <a:off x="1211434" y="2161309"/>
            <a:ext cx="4644421" cy="3674404"/>
          </a:xfrm>
          <a:prstGeom prst="rect">
            <a:avLst/>
          </a:prstGeom>
          <a:noFill/>
        </p:spPr>
        <p:txBody>
          <a:bodyPr wrap="square" rtlCol="0">
            <a:spAutoFit/>
          </a:bodyPr>
          <a:lstStyle/>
          <a:p>
            <a:pPr marL="457200" indent="-457200">
              <a:lnSpc>
                <a:spcPct val="200000"/>
              </a:lnSpc>
              <a:buFont typeface="+mj-lt"/>
              <a:buAutoNum type="arabicPeriod"/>
            </a:pPr>
            <a:r>
              <a:rPr lang="en-IN" sz="2400" dirty="0"/>
              <a:t>USE CASE DIAGRAM</a:t>
            </a:r>
          </a:p>
          <a:p>
            <a:pPr marL="457200" indent="-457200">
              <a:lnSpc>
                <a:spcPct val="200000"/>
              </a:lnSpc>
              <a:buFont typeface="+mj-lt"/>
              <a:buAutoNum type="arabicPeriod"/>
            </a:pPr>
            <a:r>
              <a:rPr lang="en-IN" sz="2400" dirty="0"/>
              <a:t>SEQUENCE DIAGRAM</a:t>
            </a:r>
          </a:p>
          <a:p>
            <a:pPr marL="457200" indent="-457200">
              <a:lnSpc>
                <a:spcPct val="200000"/>
              </a:lnSpc>
              <a:buFont typeface="+mj-lt"/>
              <a:buAutoNum type="arabicPeriod"/>
            </a:pPr>
            <a:r>
              <a:rPr lang="en-IN" sz="2400" dirty="0"/>
              <a:t>BLOCK DIAGRAM</a:t>
            </a:r>
          </a:p>
          <a:p>
            <a:pPr marL="457200" indent="-457200">
              <a:lnSpc>
                <a:spcPct val="200000"/>
              </a:lnSpc>
              <a:buFont typeface="+mj-lt"/>
              <a:buAutoNum type="arabicPeriod"/>
            </a:pPr>
            <a:r>
              <a:rPr lang="en-IN" sz="2400" dirty="0"/>
              <a:t>DATA FLOW DIAGRAM</a:t>
            </a:r>
          </a:p>
          <a:p>
            <a:pPr marL="457200" indent="-457200">
              <a:lnSpc>
                <a:spcPct val="200000"/>
              </a:lnSpc>
              <a:buFont typeface="+mj-lt"/>
              <a:buAutoNum type="arabicPeriod"/>
            </a:pPr>
            <a:r>
              <a:rPr lang="en-IN" sz="2400" dirty="0"/>
              <a:t>ARCHITECTURE </a:t>
            </a:r>
          </a:p>
        </p:txBody>
      </p:sp>
    </p:spTree>
    <p:extLst>
      <p:ext uri="{BB962C8B-B14F-4D97-AF65-F5344CB8AC3E}">
        <p14:creationId xmlns:p14="http://schemas.microsoft.com/office/powerpoint/2010/main" val="6256596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E1F32-D6FA-7B37-7156-9F228C008A33}"/>
              </a:ext>
            </a:extLst>
          </p:cNvPr>
          <p:cNvSpPr>
            <a:spLocks noGrp="1"/>
          </p:cNvSpPr>
          <p:nvPr>
            <p:ph type="title"/>
          </p:nvPr>
        </p:nvSpPr>
        <p:spPr/>
        <p:txBody>
          <a:bodyPr/>
          <a:lstStyle/>
          <a:p>
            <a:r>
              <a:rPr lang="en-IN" dirty="0"/>
              <a:t>USE CASE DIAGRAM</a:t>
            </a:r>
          </a:p>
        </p:txBody>
      </p:sp>
      <p:pic>
        <p:nvPicPr>
          <p:cNvPr id="4" name="Picture 3">
            <a:extLst>
              <a:ext uri="{FF2B5EF4-FFF2-40B4-BE49-F238E27FC236}">
                <a16:creationId xmlns:a16="http://schemas.microsoft.com/office/drawing/2014/main" id="{B6AC5F22-785B-692B-02E8-D306029F2EE6}"/>
              </a:ext>
            </a:extLst>
          </p:cNvPr>
          <p:cNvPicPr>
            <a:picLocks noChangeAspect="1"/>
          </p:cNvPicPr>
          <p:nvPr/>
        </p:nvPicPr>
        <p:blipFill>
          <a:blip r:embed="rId2"/>
          <a:stretch>
            <a:fillRect/>
          </a:stretch>
        </p:blipFill>
        <p:spPr>
          <a:xfrm>
            <a:off x="1930400" y="2087417"/>
            <a:ext cx="8765310" cy="3371273"/>
          </a:xfrm>
          <a:prstGeom prst="rect">
            <a:avLst/>
          </a:prstGeom>
        </p:spPr>
      </p:pic>
    </p:spTree>
    <p:extLst>
      <p:ext uri="{BB962C8B-B14F-4D97-AF65-F5344CB8AC3E}">
        <p14:creationId xmlns:p14="http://schemas.microsoft.com/office/powerpoint/2010/main" val="7014420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61A0EDB-B3E3-1C88-BD41-5E2561018E1E}"/>
              </a:ext>
            </a:extLst>
          </p:cNvPr>
          <p:cNvPicPr>
            <a:picLocks noChangeAspect="1"/>
          </p:cNvPicPr>
          <p:nvPr/>
        </p:nvPicPr>
        <p:blipFill>
          <a:blip r:embed="rId2"/>
          <a:stretch>
            <a:fillRect/>
          </a:stretch>
        </p:blipFill>
        <p:spPr>
          <a:xfrm>
            <a:off x="2553855" y="794328"/>
            <a:ext cx="7928225" cy="5080000"/>
          </a:xfrm>
          <a:prstGeom prst="rect">
            <a:avLst/>
          </a:prstGeom>
        </p:spPr>
      </p:pic>
      <p:sp>
        <p:nvSpPr>
          <p:cNvPr id="6" name="TextBox 5">
            <a:extLst>
              <a:ext uri="{FF2B5EF4-FFF2-40B4-BE49-F238E27FC236}">
                <a16:creationId xmlns:a16="http://schemas.microsoft.com/office/drawing/2014/main" id="{7AC9B05C-1D4F-0D1C-7FA4-854F4F0096A9}"/>
              </a:ext>
            </a:extLst>
          </p:cNvPr>
          <p:cNvSpPr txBox="1"/>
          <p:nvPr/>
        </p:nvSpPr>
        <p:spPr>
          <a:xfrm>
            <a:off x="193964" y="209553"/>
            <a:ext cx="4719782" cy="584775"/>
          </a:xfrm>
          <a:prstGeom prst="rect">
            <a:avLst/>
          </a:prstGeom>
          <a:noFill/>
        </p:spPr>
        <p:txBody>
          <a:bodyPr wrap="square" rtlCol="0">
            <a:spAutoFit/>
          </a:bodyPr>
          <a:lstStyle/>
          <a:p>
            <a:r>
              <a:rPr lang="en-IN" sz="3200" dirty="0"/>
              <a:t>SEQUENCE DIAGRAM</a:t>
            </a:r>
          </a:p>
        </p:txBody>
      </p:sp>
    </p:spTree>
    <p:extLst>
      <p:ext uri="{BB962C8B-B14F-4D97-AF65-F5344CB8AC3E}">
        <p14:creationId xmlns:p14="http://schemas.microsoft.com/office/powerpoint/2010/main" val="769173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6048-5E31-560F-F76A-CB82C23EBC20}"/>
              </a:ext>
            </a:extLst>
          </p:cNvPr>
          <p:cNvSpPr>
            <a:spLocks noGrp="1"/>
          </p:cNvSpPr>
          <p:nvPr>
            <p:ph type="title" idx="4294967295"/>
          </p:nvPr>
        </p:nvSpPr>
        <p:spPr>
          <a:xfrm>
            <a:off x="997527" y="380134"/>
            <a:ext cx="9602788" cy="1049338"/>
          </a:xfrm>
        </p:spPr>
        <p:txBody>
          <a:bodyPr/>
          <a:lstStyle/>
          <a:p>
            <a:r>
              <a:rPr lang="en-IN" dirty="0"/>
              <a:t>BLOCK DIAGRAM</a:t>
            </a:r>
          </a:p>
        </p:txBody>
      </p:sp>
      <p:pic>
        <p:nvPicPr>
          <p:cNvPr id="36" name="Picture 35">
            <a:extLst>
              <a:ext uri="{FF2B5EF4-FFF2-40B4-BE49-F238E27FC236}">
                <a16:creationId xmlns:a16="http://schemas.microsoft.com/office/drawing/2014/main" id="{01A39215-DE7E-8368-BF14-99A813060F25}"/>
              </a:ext>
            </a:extLst>
          </p:cNvPr>
          <p:cNvPicPr>
            <a:picLocks noChangeAspect="1"/>
          </p:cNvPicPr>
          <p:nvPr/>
        </p:nvPicPr>
        <p:blipFill>
          <a:blip r:embed="rId2"/>
          <a:stretch>
            <a:fillRect/>
          </a:stretch>
        </p:blipFill>
        <p:spPr>
          <a:xfrm>
            <a:off x="2190197" y="1267690"/>
            <a:ext cx="8410118" cy="4828309"/>
          </a:xfrm>
          <a:prstGeom prst="rect">
            <a:avLst/>
          </a:prstGeom>
        </p:spPr>
      </p:pic>
    </p:spTree>
    <p:extLst>
      <p:ext uri="{BB962C8B-B14F-4D97-AF65-F5344CB8AC3E}">
        <p14:creationId xmlns:p14="http://schemas.microsoft.com/office/powerpoint/2010/main" val="30855575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BDE28AB-E878-6D34-6FB5-8F7362612FBD}"/>
              </a:ext>
            </a:extLst>
          </p:cNvPr>
          <p:cNvPicPr>
            <a:picLocks noChangeAspect="1"/>
          </p:cNvPicPr>
          <p:nvPr/>
        </p:nvPicPr>
        <p:blipFill>
          <a:blip r:embed="rId2"/>
          <a:stretch>
            <a:fillRect/>
          </a:stretch>
        </p:blipFill>
        <p:spPr>
          <a:xfrm>
            <a:off x="977964" y="2307669"/>
            <a:ext cx="10236071" cy="2944623"/>
          </a:xfrm>
          <a:prstGeom prst="rect">
            <a:avLst/>
          </a:prstGeom>
        </p:spPr>
      </p:pic>
      <p:sp>
        <p:nvSpPr>
          <p:cNvPr id="4" name="TextBox 3">
            <a:extLst>
              <a:ext uri="{FF2B5EF4-FFF2-40B4-BE49-F238E27FC236}">
                <a16:creationId xmlns:a16="http://schemas.microsoft.com/office/drawing/2014/main" id="{2E16CB51-9677-8827-D6BA-504698B28477}"/>
              </a:ext>
            </a:extLst>
          </p:cNvPr>
          <p:cNvSpPr txBox="1"/>
          <p:nvPr/>
        </p:nvSpPr>
        <p:spPr>
          <a:xfrm>
            <a:off x="626982" y="886691"/>
            <a:ext cx="4462254" cy="584775"/>
          </a:xfrm>
          <a:prstGeom prst="rect">
            <a:avLst/>
          </a:prstGeom>
          <a:noFill/>
        </p:spPr>
        <p:txBody>
          <a:bodyPr wrap="square" rtlCol="0">
            <a:spAutoFit/>
          </a:bodyPr>
          <a:lstStyle/>
          <a:p>
            <a:r>
              <a:rPr lang="en-IN" sz="3200" dirty="0"/>
              <a:t>DATA FLOW DIAGRAM</a:t>
            </a:r>
          </a:p>
        </p:txBody>
      </p:sp>
    </p:spTree>
    <p:extLst>
      <p:ext uri="{BB962C8B-B14F-4D97-AF65-F5344CB8AC3E}">
        <p14:creationId xmlns:p14="http://schemas.microsoft.com/office/powerpoint/2010/main" val="15004785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017DA-7DCC-6AB4-3F9B-FB790B0E4290}"/>
              </a:ext>
            </a:extLst>
          </p:cNvPr>
          <p:cNvSpPr>
            <a:spLocks noGrp="1"/>
          </p:cNvSpPr>
          <p:nvPr>
            <p:ph type="title" idx="4294967295"/>
          </p:nvPr>
        </p:nvSpPr>
        <p:spPr>
          <a:xfrm>
            <a:off x="176934" y="102899"/>
            <a:ext cx="9604375" cy="1049337"/>
          </a:xfrm>
        </p:spPr>
        <p:txBody>
          <a:bodyPr/>
          <a:lstStyle/>
          <a:p>
            <a:r>
              <a:rPr lang="en-IN" dirty="0"/>
              <a:t>ARCHITECTURE</a:t>
            </a:r>
          </a:p>
        </p:txBody>
      </p:sp>
      <p:pic>
        <p:nvPicPr>
          <p:cNvPr id="3" name="Picture 2">
            <a:extLst>
              <a:ext uri="{FF2B5EF4-FFF2-40B4-BE49-F238E27FC236}">
                <a16:creationId xmlns:a16="http://schemas.microsoft.com/office/drawing/2014/main" id="{9E49BF28-3847-19D8-EE75-1C7D80620456}"/>
              </a:ext>
            </a:extLst>
          </p:cNvPr>
          <p:cNvPicPr>
            <a:picLocks noChangeAspect="1"/>
          </p:cNvPicPr>
          <p:nvPr/>
        </p:nvPicPr>
        <p:blipFill>
          <a:blip r:embed="rId2"/>
          <a:stretch>
            <a:fillRect/>
          </a:stretch>
        </p:blipFill>
        <p:spPr>
          <a:xfrm>
            <a:off x="1508388" y="810491"/>
            <a:ext cx="8707029" cy="5237018"/>
          </a:xfrm>
          <a:prstGeom prst="rect">
            <a:avLst/>
          </a:prstGeom>
        </p:spPr>
      </p:pic>
    </p:spTree>
    <p:extLst>
      <p:ext uri="{BB962C8B-B14F-4D97-AF65-F5344CB8AC3E}">
        <p14:creationId xmlns:p14="http://schemas.microsoft.com/office/powerpoint/2010/main" val="3357813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9A2E3AF-E805-4D9F-8095-745084DC96D2}"/>
              </a:ext>
            </a:extLst>
          </p:cNvPr>
          <p:cNvSpPr txBox="1">
            <a:spLocks/>
          </p:cNvSpPr>
          <p:nvPr/>
        </p:nvSpPr>
        <p:spPr>
          <a:xfrm>
            <a:off x="1451579" y="804519"/>
            <a:ext cx="9603275"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r>
              <a:rPr lang="en-US" dirty="0"/>
              <a:t>TITLE :</a:t>
            </a:r>
            <a:endParaRPr lang="en-IN" dirty="0"/>
          </a:p>
        </p:txBody>
      </p:sp>
      <p:sp>
        <p:nvSpPr>
          <p:cNvPr id="5" name="Content Placeholder 2">
            <a:extLst>
              <a:ext uri="{FF2B5EF4-FFF2-40B4-BE49-F238E27FC236}">
                <a16:creationId xmlns:a16="http://schemas.microsoft.com/office/drawing/2014/main" id="{F3B73D9A-45D5-46F7-861E-C3362BCC255D}"/>
              </a:ext>
            </a:extLst>
          </p:cNvPr>
          <p:cNvSpPr txBox="1">
            <a:spLocks/>
          </p:cNvSpPr>
          <p:nvPr/>
        </p:nvSpPr>
        <p:spPr>
          <a:xfrm>
            <a:off x="1451579" y="2015732"/>
            <a:ext cx="9603275" cy="379151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sz="2400" dirty="0">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6D55F6A5-2B07-DDB6-2B96-450688D66B86}"/>
              </a:ext>
            </a:extLst>
          </p:cNvPr>
          <p:cNvSpPr txBox="1">
            <a:spLocks/>
          </p:cNvSpPr>
          <p:nvPr/>
        </p:nvSpPr>
        <p:spPr>
          <a:xfrm>
            <a:off x="1666876" y="2015732"/>
            <a:ext cx="8791574" cy="2165743"/>
          </a:xfrm>
          <a:prstGeom prst="rect">
            <a:avLst/>
          </a:prstGeom>
          <a:solidFill>
            <a:schemeClr val="bg2"/>
          </a:solidFill>
        </p:spPr>
        <p:txBody>
          <a:bodyPr vert="horz" lIns="91440" tIns="45720" rIns="91440" bIns="0" rtlCol="0" anchor="ctr">
            <a:normAutofit fontScale="37500" lnSpcReduction="2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ctr"/>
            <a:r>
              <a:rPr lang="en-US" sz="1500" dirty="0">
                <a:solidFill>
                  <a:schemeClr val="tx2"/>
                </a:solidFill>
              </a:rPr>
              <a:t>   </a:t>
            </a:r>
            <a:br>
              <a:rPr lang="en-US" sz="1500" dirty="0"/>
            </a:br>
            <a:br>
              <a:rPr lang="en-US" sz="1500" dirty="0"/>
            </a:br>
            <a:br>
              <a:rPr lang="en-US" sz="1500" dirty="0"/>
            </a:br>
            <a:br>
              <a:rPr lang="en-US" sz="1500" dirty="0"/>
            </a:br>
            <a:br>
              <a:rPr lang="en-US" sz="1500" dirty="0"/>
            </a:br>
            <a:br>
              <a:rPr lang="en-US" sz="1500" dirty="0"/>
            </a:br>
            <a:br>
              <a:rPr lang="en-US" sz="1500" dirty="0"/>
            </a:br>
            <a:br>
              <a:rPr lang="en-US" sz="1500" dirty="0"/>
            </a:br>
            <a:br>
              <a:rPr lang="en-US" sz="1500" dirty="0"/>
            </a:br>
            <a:r>
              <a:rPr lang="en-US" sz="6200" dirty="0">
                <a:latin typeface="Arial Black" panose="020B0A04020102020204" pitchFamily="34" charset="0"/>
              </a:rPr>
              <a:t>EMPLOYEE CHURN PREDICTION AND ANALYSIS</a:t>
            </a:r>
          </a:p>
          <a:p>
            <a:pPr algn="ctr"/>
            <a:endParaRPr lang="en-US" sz="6200" dirty="0">
              <a:latin typeface="Arial Black" panose="020B0A04020102020204" pitchFamily="34" charset="0"/>
            </a:endParaRPr>
          </a:p>
          <a:p>
            <a:pPr algn="ctr"/>
            <a:r>
              <a:rPr lang="en-US" sz="6200" dirty="0">
                <a:latin typeface="Arial Black" panose="020B0A04020102020204" pitchFamily="34" charset="0"/>
              </a:rPr>
              <a:t>USING MACHINE LEARNING ALGORITHMS</a:t>
            </a:r>
            <a:br>
              <a:rPr lang="en-US" sz="6200" dirty="0">
                <a:latin typeface="Arial Black" panose="020B0A04020102020204" pitchFamily="34" charset="0"/>
              </a:rPr>
            </a:br>
            <a:br>
              <a:rPr lang="en-US" sz="6200" dirty="0">
                <a:latin typeface="Arial Black" panose="020B0A04020102020204" pitchFamily="34" charset="0"/>
              </a:rPr>
            </a:br>
            <a:br>
              <a:rPr lang="en-US" sz="1500" dirty="0"/>
            </a:br>
            <a:br>
              <a:rPr lang="en-US" sz="1500" dirty="0"/>
            </a:br>
            <a:br>
              <a:rPr lang="en-US" sz="1500" dirty="0"/>
            </a:br>
            <a:br>
              <a:rPr lang="en-US" sz="1500" dirty="0"/>
            </a:br>
            <a:r>
              <a:rPr lang="en-US" sz="1500" dirty="0">
                <a:solidFill>
                  <a:schemeClr val="tx2"/>
                </a:solidFill>
              </a:rPr>
              <a:t>                                                                                                                                                                     </a:t>
            </a:r>
            <a:br>
              <a:rPr lang="en-US" sz="1500" dirty="0"/>
            </a:br>
            <a:r>
              <a:rPr lang="en-US" sz="1500" dirty="0">
                <a:solidFill>
                  <a:schemeClr val="tx2"/>
                </a:solidFill>
              </a:rPr>
              <a:t>                                                                               </a:t>
            </a:r>
            <a:br>
              <a:rPr lang="en-US" sz="1500" dirty="0"/>
            </a:br>
            <a:br>
              <a:rPr lang="en-US" sz="1500" dirty="0"/>
            </a:br>
            <a:endParaRPr lang="en-US" sz="1500" dirty="0">
              <a:solidFill>
                <a:schemeClr val="tx2"/>
              </a:solidFill>
            </a:endParaRPr>
          </a:p>
        </p:txBody>
      </p:sp>
    </p:spTree>
    <p:extLst>
      <p:ext uri="{BB962C8B-B14F-4D97-AF65-F5344CB8AC3E}">
        <p14:creationId xmlns:p14="http://schemas.microsoft.com/office/powerpoint/2010/main" val="627085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255B0-E2CD-E4B9-6B47-590716DE1574}"/>
              </a:ext>
            </a:extLst>
          </p:cNvPr>
          <p:cNvSpPr>
            <a:spLocks noGrp="1"/>
          </p:cNvSpPr>
          <p:nvPr>
            <p:ph type="title"/>
          </p:nvPr>
        </p:nvSpPr>
        <p:spPr/>
        <p:txBody>
          <a:bodyPr/>
          <a:lstStyle/>
          <a:p>
            <a:r>
              <a:rPr lang="en-IN" dirty="0"/>
              <a:t>FUNCTIONALITIES / MODULES</a:t>
            </a:r>
          </a:p>
        </p:txBody>
      </p:sp>
      <p:sp>
        <p:nvSpPr>
          <p:cNvPr id="4" name="TextBox 3">
            <a:extLst>
              <a:ext uri="{FF2B5EF4-FFF2-40B4-BE49-F238E27FC236}">
                <a16:creationId xmlns:a16="http://schemas.microsoft.com/office/drawing/2014/main" id="{60CEB763-201C-468B-81E2-EB940B274EE1}"/>
              </a:ext>
            </a:extLst>
          </p:cNvPr>
          <p:cNvSpPr txBox="1"/>
          <p:nvPr/>
        </p:nvSpPr>
        <p:spPr>
          <a:xfrm>
            <a:off x="1451579" y="2161555"/>
            <a:ext cx="7589981" cy="3257174"/>
          </a:xfrm>
          <a:prstGeom prst="rect">
            <a:avLst/>
          </a:prstGeom>
          <a:noFill/>
        </p:spPr>
        <p:txBody>
          <a:bodyPr wrap="square">
            <a:spAutoFit/>
          </a:bodyPr>
          <a:lstStyle/>
          <a:p>
            <a:pPr marL="514350" indent="-514350">
              <a:lnSpc>
                <a:spcPct val="150000"/>
              </a:lnSpc>
              <a:buFont typeface="+mj-lt"/>
              <a:buAutoNum type="arabicPeriod"/>
            </a:pPr>
            <a:r>
              <a:rPr lang="en-US" sz="2800" dirty="0">
                <a:latin typeface="Calibri" panose="020F0502020204030204" pitchFamily="34" charset="0"/>
                <a:cs typeface="Calibri" panose="020F0502020204030204" pitchFamily="34" charset="0"/>
              </a:rPr>
              <a:t>Understanding a problem and final goal</a:t>
            </a:r>
          </a:p>
          <a:p>
            <a:pPr marL="514350" indent="-514350">
              <a:lnSpc>
                <a:spcPct val="150000"/>
              </a:lnSpc>
              <a:buFont typeface="+mj-lt"/>
              <a:buAutoNum type="arabicPeriod"/>
            </a:pPr>
            <a:r>
              <a:rPr lang="en-US" sz="2800" dirty="0">
                <a:latin typeface="Calibri" panose="020F0502020204030204" pitchFamily="34" charset="0"/>
                <a:cs typeface="Calibri" panose="020F0502020204030204" pitchFamily="34" charset="0"/>
              </a:rPr>
              <a:t>Data collection</a:t>
            </a:r>
          </a:p>
          <a:p>
            <a:pPr marL="514350" indent="-514350">
              <a:lnSpc>
                <a:spcPct val="150000"/>
              </a:lnSpc>
              <a:buFont typeface="+mj-lt"/>
              <a:buAutoNum type="arabicPeriod"/>
            </a:pPr>
            <a:r>
              <a:rPr lang="en-US" sz="2800" dirty="0">
                <a:latin typeface="Calibri" panose="020F0502020204030204" pitchFamily="34" charset="0"/>
                <a:cs typeface="Calibri" panose="020F0502020204030204" pitchFamily="34" charset="0"/>
              </a:rPr>
              <a:t>Data preparation and preprocessing</a:t>
            </a:r>
          </a:p>
          <a:p>
            <a:pPr marL="514350" indent="-514350">
              <a:lnSpc>
                <a:spcPct val="150000"/>
              </a:lnSpc>
              <a:buFont typeface="+mj-lt"/>
              <a:buAutoNum type="arabicPeriod"/>
            </a:pPr>
            <a:r>
              <a:rPr lang="en-US" sz="2800" dirty="0">
                <a:latin typeface="Calibri" panose="020F0502020204030204" pitchFamily="34" charset="0"/>
                <a:cs typeface="Calibri" panose="020F0502020204030204" pitchFamily="34" charset="0"/>
              </a:rPr>
              <a:t>Modeling and testing</a:t>
            </a:r>
          </a:p>
          <a:p>
            <a:pPr marL="514350" indent="-514350">
              <a:lnSpc>
                <a:spcPct val="150000"/>
              </a:lnSpc>
              <a:buFont typeface="+mj-lt"/>
              <a:buAutoNum type="arabicPeriod"/>
            </a:pPr>
            <a:r>
              <a:rPr lang="en-US" sz="2800" dirty="0">
                <a:latin typeface="Calibri" panose="020F0502020204030204" pitchFamily="34" charset="0"/>
                <a:cs typeface="Calibri" panose="020F0502020204030204" pitchFamily="34" charset="0"/>
              </a:rPr>
              <a:t>Model deployment and monitoring</a:t>
            </a:r>
          </a:p>
        </p:txBody>
      </p:sp>
    </p:spTree>
    <p:extLst>
      <p:ext uri="{BB962C8B-B14F-4D97-AF65-F5344CB8AC3E}">
        <p14:creationId xmlns:p14="http://schemas.microsoft.com/office/powerpoint/2010/main" val="10248589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4A0F8E-67FB-1C0B-6A57-6D323F16C4AE}"/>
              </a:ext>
            </a:extLst>
          </p:cNvPr>
          <p:cNvSpPr txBox="1"/>
          <p:nvPr/>
        </p:nvSpPr>
        <p:spPr>
          <a:xfrm>
            <a:off x="1451579" y="1982780"/>
            <a:ext cx="8838127" cy="3477875"/>
          </a:xfrm>
          <a:prstGeom prst="rect">
            <a:avLst/>
          </a:prstGeom>
          <a:noFill/>
        </p:spPr>
        <p:txBody>
          <a:bodyPr wrap="square">
            <a:spAutoFit/>
          </a:bodyPr>
          <a:lstStyle/>
          <a:p>
            <a:pPr algn="just"/>
            <a:endParaRPr lang="en-IN" sz="2800" b="1" dirty="0">
              <a:latin typeface="Algerian"/>
            </a:endParaRPr>
          </a:p>
          <a:p>
            <a:pPr marL="285750" indent="-28575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The machine will predict the employee retainment in a company over a certain period of time.</a:t>
            </a:r>
            <a:endParaRPr lang="en-IN" sz="2400"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Analyzing predicted result of different algorithms. They are:</a:t>
            </a:r>
          </a:p>
          <a:p>
            <a:pPr marL="285750" indent="-285750" algn="just">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a:p>
            <a:pPr marL="457200" indent="-457200">
              <a:buFont typeface="+mj-lt"/>
              <a:buAutoNum type="arabicPeriod"/>
            </a:pPr>
            <a:r>
              <a:rPr lang="en-US" sz="2400" dirty="0">
                <a:latin typeface="Calibri" panose="020F0502020204030204" pitchFamily="34" charset="0"/>
                <a:cs typeface="Calibri" panose="020F0502020204030204" pitchFamily="34" charset="0"/>
              </a:rPr>
              <a:t>LOGISTIC REGRESSION CLASSIFIER</a:t>
            </a:r>
          </a:p>
          <a:p>
            <a:pPr marL="457200" indent="-457200">
              <a:buFont typeface="+mj-lt"/>
              <a:buAutoNum type="arabicPeriod"/>
            </a:pPr>
            <a:r>
              <a:rPr lang="en-US" sz="2400" dirty="0">
                <a:latin typeface="Calibri" panose="020F0502020204030204" pitchFamily="34" charset="0"/>
                <a:cs typeface="Calibri" panose="020F0502020204030204" pitchFamily="34" charset="0"/>
              </a:rPr>
              <a:t>RANDOM FOREST CLASSIFIER</a:t>
            </a:r>
          </a:p>
          <a:p>
            <a:pPr marL="457200" indent="-457200">
              <a:buFont typeface="+mj-lt"/>
              <a:buAutoNum type="arabicPeriod"/>
            </a:pPr>
            <a:r>
              <a:rPr lang="en-US" sz="2400" dirty="0">
                <a:latin typeface="Calibri" panose="020F0502020204030204" pitchFamily="34" charset="0"/>
                <a:cs typeface="Calibri" panose="020F0502020204030204" pitchFamily="34" charset="0"/>
              </a:rPr>
              <a:t>BAGGING CLASSIFIER</a:t>
            </a:r>
          </a:p>
          <a:p>
            <a:pPr marL="457200" indent="-457200">
              <a:buFont typeface="+mj-lt"/>
              <a:buAutoNum type="arabicPeriod"/>
            </a:pPr>
            <a:r>
              <a:rPr lang="en-US" sz="2400" dirty="0">
                <a:latin typeface="Calibri" panose="020F0502020204030204" pitchFamily="34" charset="0"/>
                <a:cs typeface="Calibri" panose="020F0502020204030204" pitchFamily="34" charset="0"/>
              </a:rPr>
              <a:t>KNN CLASSIFIER</a:t>
            </a:r>
          </a:p>
        </p:txBody>
      </p:sp>
      <p:sp>
        <p:nvSpPr>
          <p:cNvPr id="4" name="Title 3">
            <a:extLst>
              <a:ext uri="{FF2B5EF4-FFF2-40B4-BE49-F238E27FC236}">
                <a16:creationId xmlns:a16="http://schemas.microsoft.com/office/drawing/2014/main" id="{EA8B031E-DE60-A680-E172-EEBF52E29686}"/>
              </a:ext>
            </a:extLst>
          </p:cNvPr>
          <p:cNvSpPr>
            <a:spLocks noGrp="1"/>
          </p:cNvSpPr>
          <p:nvPr>
            <p:ph type="title"/>
          </p:nvPr>
        </p:nvSpPr>
        <p:spPr/>
        <p:txBody>
          <a:bodyPr/>
          <a:lstStyle/>
          <a:p>
            <a:r>
              <a:rPr lang="en-IN" sz="3200" b="1" dirty="0">
                <a:latin typeface="Calibri" panose="020F0502020204030204" pitchFamily="34" charset="0"/>
                <a:cs typeface="Calibri" panose="020F0502020204030204" pitchFamily="34" charset="0"/>
              </a:rPr>
              <a:t>Functional requirements </a:t>
            </a:r>
            <a:r>
              <a:rPr lang="en-IN" sz="3200" b="1" dirty="0">
                <a:latin typeface="Algerian"/>
              </a:rPr>
              <a:t>:</a:t>
            </a:r>
            <a:br>
              <a:rPr lang="en-IN" sz="3200" b="1" dirty="0">
                <a:latin typeface="Algerian"/>
              </a:rPr>
            </a:br>
            <a:endParaRPr lang="en-IN" dirty="0"/>
          </a:p>
        </p:txBody>
      </p:sp>
    </p:spTree>
    <p:extLst>
      <p:ext uri="{BB962C8B-B14F-4D97-AF65-F5344CB8AC3E}">
        <p14:creationId xmlns:p14="http://schemas.microsoft.com/office/powerpoint/2010/main" val="36795853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547E4-F234-640B-3241-C16A28A54775}"/>
              </a:ext>
            </a:extLst>
          </p:cNvPr>
          <p:cNvSpPr>
            <a:spLocks noGrp="1"/>
          </p:cNvSpPr>
          <p:nvPr>
            <p:ph type="title"/>
          </p:nvPr>
        </p:nvSpPr>
        <p:spPr/>
        <p:txBody>
          <a:bodyPr>
            <a:normAutofit/>
          </a:bodyPr>
          <a:lstStyle/>
          <a:p>
            <a:r>
              <a:rPr lang="en-IN" sz="4000" dirty="0"/>
              <a:t>TECHNICAL SKILLS:</a:t>
            </a:r>
          </a:p>
        </p:txBody>
      </p:sp>
      <p:sp>
        <p:nvSpPr>
          <p:cNvPr id="3" name="TextBox 2">
            <a:extLst>
              <a:ext uri="{FF2B5EF4-FFF2-40B4-BE49-F238E27FC236}">
                <a16:creationId xmlns:a16="http://schemas.microsoft.com/office/drawing/2014/main" id="{29125727-97A2-507D-1C2E-3DA690A198EA}"/>
              </a:ext>
            </a:extLst>
          </p:cNvPr>
          <p:cNvSpPr txBox="1"/>
          <p:nvPr/>
        </p:nvSpPr>
        <p:spPr>
          <a:xfrm>
            <a:off x="1349979" y="2189019"/>
            <a:ext cx="10297076" cy="2960169"/>
          </a:xfrm>
          <a:prstGeom prst="rect">
            <a:avLst/>
          </a:prstGeom>
          <a:noFill/>
        </p:spPr>
        <p:txBody>
          <a:bodyPr wrap="square" rtlCol="0">
            <a:spAutoFit/>
          </a:bodyPr>
          <a:lstStyle/>
          <a:p>
            <a:pPr>
              <a:lnSpc>
                <a:spcPct val="150000"/>
              </a:lnSpc>
            </a:pPr>
            <a:r>
              <a:rPr lang="en-IN" sz="3200" dirty="0"/>
              <a:t>1.Machine Learning </a:t>
            </a:r>
          </a:p>
          <a:p>
            <a:pPr>
              <a:lnSpc>
                <a:spcPct val="150000"/>
              </a:lnSpc>
            </a:pPr>
            <a:r>
              <a:rPr lang="en-IN" sz="3200" dirty="0"/>
              <a:t>2.Python</a:t>
            </a:r>
          </a:p>
          <a:p>
            <a:pPr>
              <a:lnSpc>
                <a:spcPct val="150000"/>
              </a:lnSpc>
            </a:pPr>
            <a:r>
              <a:rPr lang="en-IN" sz="3200" dirty="0"/>
              <a:t>3.Jupyter Notebook</a:t>
            </a:r>
          </a:p>
          <a:p>
            <a:pPr>
              <a:lnSpc>
                <a:spcPct val="150000"/>
              </a:lnSpc>
            </a:pPr>
            <a:r>
              <a:rPr lang="en-IN" sz="3200" dirty="0"/>
              <a:t>4.Git Bash commands to open Jupyter notebook online</a:t>
            </a:r>
          </a:p>
        </p:txBody>
      </p:sp>
    </p:spTree>
    <p:extLst>
      <p:ext uri="{BB962C8B-B14F-4D97-AF65-F5344CB8AC3E}">
        <p14:creationId xmlns:p14="http://schemas.microsoft.com/office/powerpoint/2010/main" val="37364930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180AEFE-200A-C6C7-F160-ADD9E98C98A8}"/>
              </a:ext>
            </a:extLst>
          </p:cNvPr>
          <p:cNvSpPr>
            <a:spLocks noGrp="1"/>
          </p:cNvSpPr>
          <p:nvPr>
            <p:ph type="title"/>
          </p:nvPr>
        </p:nvSpPr>
        <p:spPr>
          <a:xfrm>
            <a:off x="1450975" y="804863"/>
            <a:ext cx="9604375" cy="1049337"/>
          </a:xfrm>
        </p:spPr>
        <p:txBody>
          <a:bodyPr/>
          <a:lstStyle/>
          <a:p>
            <a:r>
              <a:rPr lang="en-US" dirty="0"/>
              <a:t>DESIGN COMPARISIONS:</a:t>
            </a:r>
            <a:endParaRPr lang="en-IN" dirty="0"/>
          </a:p>
        </p:txBody>
      </p:sp>
      <p:sp>
        <p:nvSpPr>
          <p:cNvPr id="4" name="Text Placeholder 3">
            <a:extLst>
              <a:ext uri="{FF2B5EF4-FFF2-40B4-BE49-F238E27FC236}">
                <a16:creationId xmlns:a16="http://schemas.microsoft.com/office/drawing/2014/main" id="{E5CBC104-4C55-AE56-B215-DB368B4AC52F}"/>
              </a:ext>
            </a:extLst>
          </p:cNvPr>
          <p:cNvSpPr txBox="1">
            <a:spLocks/>
          </p:cNvSpPr>
          <p:nvPr/>
        </p:nvSpPr>
        <p:spPr>
          <a:xfrm>
            <a:off x="1832804" y="2132446"/>
            <a:ext cx="4825157" cy="576262"/>
          </a:xfrm>
          <a:prstGeom prst="rect">
            <a:avLst/>
          </a:prstGeom>
        </p:spPr>
        <p:txBody>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EXISTING SYSTEM</a:t>
            </a:r>
          </a:p>
        </p:txBody>
      </p:sp>
      <p:sp>
        <p:nvSpPr>
          <p:cNvPr id="5" name="Text Placeholder 4">
            <a:extLst>
              <a:ext uri="{FF2B5EF4-FFF2-40B4-BE49-F238E27FC236}">
                <a16:creationId xmlns:a16="http://schemas.microsoft.com/office/drawing/2014/main" id="{1D036FEA-91ED-C458-C169-9AF459923C37}"/>
              </a:ext>
            </a:extLst>
          </p:cNvPr>
          <p:cNvSpPr txBox="1">
            <a:spLocks/>
          </p:cNvSpPr>
          <p:nvPr/>
        </p:nvSpPr>
        <p:spPr>
          <a:xfrm>
            <a:off x="7564726" y="2132446"/>
            <a:ext cx="4825159" cy="576262"/>
          </a:xfrm>
          <a:prstGeom prst="rect">
            <a:avLst/>
          </a:prstGeom>
        </p:spPr>
        <p:txBody>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PROPOSED SYSTEM</a:t>
            </a:r>
            <a:endParaRPr lang="en-IN" dirty="0"/>
          </a:p>
        </p:txBody>
      </p:sp>
      <p:sp>
        <p:nvSpPr>
          <p:cNvPr id="6" name="Content Placeholder 5">
            <a:extLst>
              <a:ext uri="{FF2B5EF4-FFF2-40B4-BE49-F238E27FC236}">
                <a16:creationId xmlns:a16="http://schemas.microsoft.com/office/drawing/2014/main" id="{B35DF764-E729-2843-EEB3-520B52D6AD1C}"/>
              </a:ext>
            </a:extLst>
          </p:cNvPr>
          <p:cNvSpPr txBox="1">
            <a:spLocks/>
          </p:cNvSpPr>
          <p:nvPr/>
        </p:nvSpPr>
        <p:spPr>
          <a:xfrm>
            <a:off x="6332537" y="2729273"/>
            <a:ext cx="5388408" cy="3163527"/>
          </a:xfrm>
          <a:prstGeom prst="rect">
            <a:avLst/>
          </a:prstGeom>
        </p:spPr>
        <p:txBody>
          <a:bodyPr>
            <a:normAutofit fontScale="2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algn="just"/>
            <a:r>
              <a:rPr lang="en-US" sz="8800" dirty="0">
                <a:latin typeface="Calibri" panose="020F0502020204030204" pitchFamily="34" charset="0"/>
                <a:ea typeface="Times New Roman" panose="02020603050405020304" pitchFamily="18" charset="0"/>
                <a:cs typeface="Times New Roman" panose="02020603050405020304" pitchFamily="18" charset="0"/>
              </a:rPr>
              <a:t>Analyzing different algorithms</a:t>
            </a:r>
          </a:p>
          <a:p>
            <a:pPr algn="just"/>
            <a:r>
              <a:rPr lang="en-US" sz="8800" dirty="0">
                <a:latin typeface="Calibri" panose="020F0502020204030204" pitchFamily="34" charset="0"/>
                <a:ea typeface="Times New Roman" panose="02020603050405020304" pitchFamily="18" charset="0"/>
                <a:cs typeface="Times New Roman" panose="02020603050405020304" pitchFamily="18" charset="0"/>
              </a:rPr>
              <a:t>Testing different data sets with different classification algorithms.</a:t>
            </a:r>
            <a:endParaRPr lang="en-IN" sz="8800" dirty="0">
              <a:latin typeface="Calibri" panose="020F0502020204030204" pitchFamily="34" charset="0"/>
              <a:ea typeface="Times New Roman" panose="02020603050405020304" pitchFamily="18" charset="0"/>
              <a:cs typeface="Times New Roman" panose="02020603050405020304" pitchFamily="18" charset="0"/>
            </a:endParaRPr>
          </a:p>
          <a:p>
            <a:pPr algn="just"/>
            <a:r>
              <a:rPr lang="en-US" sz="8800" dirty="0">
                <a:latin typeface="Calibri" panose="020F0502020204030204" pitchFamily="34" charset="0"/>
                <a:ea typeface="Times New Roman" panose="02020603050405020304" pitchFamily="18" charset="0"/>
                <a:cs typeface="Times New Roman" panose="02020603050405020304" pitchFamily="18" charset="0"/>
              </a:rPr>
              <a:t> </a:t>
            </a:r>
            <a:r>
              <a:rPr lang="en-US" sz="8800" dirty="0">
                <a:latin typeface="Calibri" panose="020F0502020204030204" pitchFamily="34" charset="0"/>
                <a:ea typeface="Times New Roman" panose="02020603050405020304" pitchFamily="18" charset="0"/>
                <a:cs typeface="Calibri" panose="020F0502020204030204" pitchFamily="34" charset="0"/>
              </a:rPr>
              <a:t>current system uses around 35 parameters for prediction</a:t>
            </a:r>
            <a:endParaRPr lang="en-US" sz="8800" dirty="0">
              <a:latin typeface="Calibri" panose="020F0502020204030204" pitchFamily="34" charset="0"/>
              <a:ea typeface="Times New Roman" panose="02020603050405020304" pitchFamily="18" charset="0"/>
              <a:cs typeface="Times New Roman" panose="02020603050405020304" pitchFamily="18" charset="0"/>
            </a:endParaRPr>
          </a:p>
          <a:p>
            <a:pPr algn="just"/>
            <a:r>
              <a:rPr lang="en-US" sz="8800" dirty="0">
                <a:latin typeface="Calibri" panose="020F0502020204030204" pitchFamily="34" charset="0"/>
                <a:ea typeface="Times New Roman" panose="02020603050405020304" pitchFamily="18" charset="0"/>
                <a:cs typeface="Calibri" panose="020F0502020204030204" pitchFamily="34" charset="0"/>
              </a:rPr>
              <a:t>High  Accuracy</a:t>
            </a:r>
            <a:r>
              <a:rPr lang="en-US" sz="8800" dirty="0">
                <a:latin typeface="Calibri" panose="020F0502020204030204" pitchFamily="34" charset="0"/>
                <a:ea typeface="Verdana" panose="020B0604030504040204" pitchFamily="34" charset="0"/>
                <a:cs typeface="Calibri" panose="020F0502020204030204" pitchFamily="34" charset="0"/>
              </a:rPr>
              <a:t> </a:t>
            </a:r>
          </a:p>
          <a:p>
            <a:endParaRPr lang="en-IN" sz="9600" dirty="0">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Arial" panose="020B0604020202020204" pitchFamily="34" charset="0"/>
              <a:buNone/>
            </a:pPr>
            <a:r>
              <a:rPr lang="en-IN" sz="11200" dirty="0"/>
              <a:t>   </a:t>
            </a:r>
          </a:p>
        </p:txBody>
      </p:sp>
      <p:sp>
        <p:nvSpPr>
          <p:cNvPr id="7" name="Content Placeholder 2">
            <a:extLst>
              <a:ext uri="{FF2B5EF4-FFF2-40B4-BE49-F238E27FC236}">
                <a16:creationId xmlns:a16="http://schemas.microsoft.com/office/drawing/2014/main" id="{AD334E6A-795B-7A87-B721-D742F90697EC}"/>
              </a:ext>
            </a:extLst>
          </p:cNvPr>
          <p:cNvSpPr txBox="1">
            <a:spLocks/>
          </p:cNvSpPr>
          <p:nvPr/>
        </p:nvSpPr>
        <p:spPr>
          <a:xfrm>
            <a:off x="794736" y="2708708"/>
            <a:ext cx="5144103" cy="3257550"/>
          </a:xfrm>
          <a:prstGeom prst="rect">
            <a:avLst/>
          </a:prstGeom>
        </p:spPr>
        <p:txBody>
          <a:bodyPr>
            <a:normAutofit fontScale="2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algn="just"/>
            <a:r>
              <a:rPr lang="en-US" sz="8800" dirty="0">
                <a:latin typeface="Calibri" panose="020F0502020204030204" pitchFamily="34" charset="0"/>
                <a:ea typeface="Times New Roman" panose="02020603050405020304" pitchFamily="18" charset="0"/>
                <a:cs typeface="Calibri" panose="020F0502020204030204" pitchFamily="34" charset="0"/>
              </a:rPr>
              <a:t>Present churn predictors mainly focus on only customers but not on employees.</a:t>
            </a:r>
          </a:p>
          <a:p>
            <a:pPr algn="just"/>
            <a:r>
              <a:rPr lang="en-US" sz="8800" dirty="0">
                <a:latin typeface="Calibri" panose="020F0502020204030204" pitchFamily="34" charset="0"/>
                <a:ea typeface="Times New Roman" panose="02020603050405020304" pitchFamily="18" charset="0"/>
                <a:cs typeface="Calibri" panose="020F0502020204030204" pitchFamily="34" charset="0"/>
              </a:rPr>
              <a:t>Most of the Existing systems use mainly logistic regression algorithm only.</a:t>
            </a:r>
          </a:p>
          <a:p>
            <a:pPr algn="just"/>
            <a:r>
              <a:rPr lang="en-US" sz="8800" dirty="0">
                <a:latin typeface="Calibri" panose="020F0502020204030204" pitchFamily="34" charset="0"/>
                <a:ea typeface="Times New Roman" panose="02020603050405020304" pitchFamily="18" charset="0"/>
                <a:cs typeface="Calibri" panose="020F0502020204030204" pitchFamily="34" charset="0"/>
              </a:rPr>
              <a:t>Current system uses around 20 parameters for prediction.</a:t>
            </a:r>
          </a:p>
          <a:p>
            <a:pPr algn="just"/>
            <a:r>
              <a:rPr lang="en-US" sz="8800" dirty="0">
                <a:latin typeface="Calibri" panose="020F0502020204030204" pitchFamily="34" charset="0"/>
                <a:ea typeface="Times New Roman" panose="02020603050405020304" pitchFamily="18" charset="0"/>
                <a:cs typeface="Calibri" panose="020F0502020204030204" pitchFamily="34" charset="0"/>
              </a:rPr>
              <a:t>Low Accuracy</a:t>
            </a:r>
            <a:r>
              <a:rPr lang="en-US" sz="8800" dirty="0">
                <a:latin typeface="Calibri" panose="020F0502020204030204" pitchFamily="34" charset="0"/>
                <a:ea typeface="Verdana" panose="020B0604030504040204" pitchFamily="34" charset="0"/>
                <a:cs typeface="Calibri" panose="020F0502020204030204" pitchFamily="34" charset="0"/>
              </a:rPr>
              <a:t> </a:t>
            </a:r>
          </a:p>
          <a:p>
            <a:pPr marL="0" indent="0">
              <a:buFont typeface="Arial" panose="020B0604020202020204" pitchFamily="34" charset="0"/>
              <a:buNone/>
            </a:pPr>
            <a:endParaRPr lang="en-IN" sz="9600" dirty="0">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IN" sz="9600" dirty="0">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IN" sz="9600" dirty="0">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Arial" panose="020B0604020202020204" pitchFamily="34" charset="0"/>
              <a:buNone/>
            </a:pPr>
            <a:r>
              <a:rPr lang="en-US" dirty="0"/>
              <a:t>                                        </a:t>
            </a:r>
            <a:endParaRPr lang="en-IN" dirty="0"/>
          </a:p>
        </p:txBody>
      </p:sp>
    </p:spTree>
    <p:extLst>
      <p:ext uri="{BB962C8B-B14F-4D97-AF65-F5344CB8AC3E}">
        <p14:creationId xmlns:p14="http://schemas.microsoft.com/office/powerpoint/2010/main" val="25655339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583BA6B-5423-A201-1C83-99A1742F6559}"/>
              </a:ext>
            </a:extLst>
          </p:cNvPr>
          <p:cNvSpPr>
            <a:spLocks noGrp="1"/>
          </p:cNvSpPr>
          <p:nvPr>
            <p:ph type="title"/>
          </p:nvPr>
        </p:nvSpPr>
        <p:spPr>
          <a:xfrm>
            <a:off x="1450975" y="804863"/>
            <a:ext cx="9604375" cy="1049337"/>
          </a:xfrm>
        </p:spPr>
        <p:txBody>
          <a:bodyPr/>
          <a:lstStyle/>
          <a:p>
            <a:r>
              <a:rPr lang="en-IN" dirty="0"/>
              <a:t>SYSTEM DESIGN IMPROVEMENTS:</a:t>
            </a:r>
          </a:p>
        </p:txBody>
      </p:sp>
      <p:sp>
        <p:nvSpPr>
          <p:cNvPr id="4" name="TextBox 3">
            <a:extLst>
              <a:ext uri="{FF2B5EF4-FFF2-40B4-BE49-F238E27FC236}">
                <a16:creationId xmlns:a16="http://schemas.microsoft.com/office/drawing/2014/main" id="{6B90AFC5-37BF-6B66-7926-D2D624EFC860}"/>
              </a:ext>
            </a:extLst>
          </p:cNvPr>
          <p:cNvSpPr txBox="1"/>
          <p:nvPr/>
        </p:nvSpPr>
        <p:spPr>
          <a:xfrm>
            <a:off x="1450975" y="2281382"/>
            <a:ext cx="8764156" cy="369332"/>
          </a:xfrm>
          <a:prstGeom prst="rect">
            <a:avLst/>
          </a:prstGeom>
          <a:noFill/>
        </p:spPr>
        <p:txBody>
          <a:bodyPr wrap="square">
            <a:spAutoFit/>
          </a:bodyPr>
          <a:lstStyle/>
          <a:p>
            <a:r>
              <a:rPr lang="en-IN" b="1" dirty="0"/>
              <a:t>TASK #1: UNDERSTAND THE PROBLEM STATEMENT AND BUSINESS CASE</a:t>
            </a:r>
          </a:p>
        </p:txBody>
      </p:sp>
      <p:sp>
        <p:nvSpPr>
          <p:cNvPr id="5" name="TextBox 4">
            <a:extLst>
              <a:ext uri="{FF2B5EF4-FFF2-40B4-BE49-F238E27FC236}">
                <a16:creationId xmlns:a16="http://schemas.microsoft.com/office/drawing/2014/main" id="{70C9A18F-09BF-2D66-B16D-BB5827694880}"/>
              </a:ext>
            </a:extLst>
          </p:cNvPr>
          <p:cNvSpPr txBox="1"/>
          <p:nvPr/>
        </p:nvSpPr>
        <p:spPr>
          <a:xfrm>
            <a:off x="1450975" y="2893230"/>
            <a:ext cx="6100618" cy="369332"/>
          </a:xfrm>
          <a:prstGeom prst="rect">
            <a:avLst/>
          </a:prstGeom>
          <a:noFill/>
        </p:spPr>
        <p:txBody>
          <a:bodyPr wrap="square">
            <a:spAutoFit/>
          </a:bodyPr>
          <a:lstStyle/>
          <a:p>
            <a:pPr algn="l"/>
            <a:r>
              <a:rPr lang="en-US" b="1" i="0" dirty="0">
                <a:solidFill>
                  <a:srgbClr val="000000"/>
                </a:solidFill>
                <a:effectLst/>
                <a:latin typeface="Helvetica Neue"/>
              </a:rPr>
              <a:t>TASK #2: IMPORT LIBRARIES AND DATASETS</a:t>
            </a:r>
          </a:p>
        </p:txBody>
      </p:sp>
      <p:sp>
        <p:nvSpPr>
          <p:cNvPr id="7" name="TextBox 6">
            <a:extLst>
              <a:ext uri="{FF2B5EF4-FFF2-40B4-BE49-F238E27FC236}">
                <a16:creationId xmlns:a16="http://schemas.microsoft.com/office/drawing/2014/main" id="{00B41754-8B71-2BAD-9058-E8190A924130}"/>
              </a:ext>
            </a:extLst>
          </p:cNvPr>
          <p:cNvSpPr txBox="1"/>
          <p:nvPr/>
        </p:nvSpPr>
        <p:spPr>
          <a:xfrm>
            <a:off x="1450975" y="3505078"/>
            <a:ext cx="6100618" cy="369332"/>
          </a:xfrm>
          <a:prstGeom prst="rect">
            <a:avLst/>
          </a:prstGeom>
          <a:noFill/>
        </p:spPr>
        <p:txBody>
          <a:bodyPr wrap="square">
            <a:spAutoFit/>
          </a:bodyPr>
          <a:lstStyle/>
          <a:p>
            <a:pPr algn="l"/>
            <a:r>
              <a:rPr lang="en-IN" b="1" i="0" dirty="0">
                <a:solidFill>
                  <a:srgbClr val="000000"/>
                </a:solidFill>
                <a:effectLst/>
                <a:latin typeface="Helvetica Neue"/>
              </a:rPr>
              <a:t>TASK #3: VISUALIZE DATASET</a:t>
            </a:r>
          </a:p>
        </p:txBody>
      </p:sp>
    </p:spTree>
    <p:extLst>
      <p:ext uri="{BB962C8B-B14F-4D97-AF65-F5344CB8AC3E}">
        <p14:creationId xmlns:p14="http://schemas.microsoft.com/office/powerpoint/2010/main" val="33903278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6E790F-800F-39FB-96D9-E40789F895C2}"/>
              </a:ext>
            </a:extLst>
          </p:cNvPr>
          <p:cNvSpPr txBox="1"/>
          <p:nvPr/>
        </p:nvSpPr>
        <p:spPr>
          <a:xfrm>
            <a:off x="2273299" y="674255"/>
            <a:ext cx="8764156" cy="369332"/>
          </a:xfrm>
          <a:prstGeom prst="rect">
            <a:avLst/>
          </a:prstGeom>
          <a:noFill/>
        </p:spPr>
        <p:txBody>
          <a:bodyPr wrap="square">
            <a:spAutoFit/>
          </a:bodyPr>
          <a:lstStyle/>
          <a:p>
            <a:r>
              <a:rPr lang="en-IN" b="1" dirty="0"/>
              <a:t>TASK #1: UNDERSTAND THE PROBLEM STATEMENT AND BUSINESS CASE</a:t>
            </a:r>
          </a:p>
        </p:txBody>
      </p:sp>
      <p:sp>
        <p:nvSpPr>
          <p:cNvPr id="7" name="TextBox 6">
            <a:extLst>
              <a:ext uri="{FF2B5EF4-FFF2-40B4-BE49-F238E27FC236}">
                <a16:creationId xmlns:a16="http://schemas.microsoft.com/office/drawing/2014/main" id="{C9A3526F-117E-DC08-0ABA-34F00BBB1CEB}"/>
              </a:ext>
            </a:extLst>
          </p:cNvPr>
          <p:cNvSpPr txBox="1"/>
          <p:nvPr/>
        </p:nvSpPr>
        <p:spPr>
          <a:xfrm>
            <a:off x="531458" y="1166842"/>
            <a:ext cx="11129083" cy="4524315"/>
          </a:xfrm>
          <a:prstGeom prst="rect">
            <a:avLst/>
          </a:prstGeom>
          <a:noFill/>
        </p:spPr>
        <p:txBody>
          <a:bodyPr wrap="square">
            <a:spAutoFit/>
          </a:bodyPr>
          <a:lstStyle/>
          <a:p>
            <a:r>
              <a:rPr lang="en-US" dirty="0"/>
              <a:t>Hiring and retaining employees are extremely complex tasks that require capital, time and skills.</a:t>
            </a:r>
          </a:p>
          <a:p>
            <a:r>
              <a:rPr lang="en-US" dirty="0"/>
              <a:t>Small business owners spend 40% of their working hours on tasks that do not generate any income such as hiring.</a:t>
            </a:r>
          </a:p>
          <a:p>
            <a:r>
              <a:rPr lang="en-US" dirty="0"/>
              <a:t>Companies spend 15%-20% of the employee's salary to recruit a new candidate.</a:t>
            </a:r>
          </a:p>
          <a:p>
            <a:r>
              <a:rPr lang="en-US" dirty="0"/>
              <a:t>An average company loses anywhere between 1% and 2.5% of their total revenue on the time it takes to bring a new hire up to speed.</a:t>
            </a:r>
          </a:p>
          <a:p>
            <a:r>
              <a:rPr lang="en-US" dirty="0"/>
              <a:t>Hiring a new employee costs an average of $7645 (0-500 corporation).</a:t>
            </a:r>
          </a:p>
          <a:p>
            <a:r>
              <a:rPr lang="en-US" dirty="0"/>
              <a:t>It takes 52 days on average to fill a position.</a:t>
            </a:r>
          </a:p>
          <a:p>
            <a:r>
              <a:rPr lang="en-US" dirty="0"/>
              <a:t>The HR team collected extensive data on their employees that could help us predict which employees are more likely to quit.</a:t>
            </a:r>
          </a:p>
          <a:p>
            <a:r>
              <a:rPr lang="en-US" dirty="0"/>
              <a:t>The team provided you with an extensive data, here's a sample of the dataset:</a:t>
            </a:r>
          </a:p>
          <a:p>
            <a:pPr marL="285750" indent="-285750">
              <a:buFont typeface="Arial" panose="020B0604020202020204" pitchFamily="34" charset="0"/>
              <a:buChar char="•"/>
            </a:pPr>
            <a:r>
              <a:rPr lang="en-US" dirty="0"/>
              <a:t>Job Involvement</a:t>
            </a:r>
          </a:p>
          <a:p>
            <a:pPr marL="285750" indent="-285750">
              <a:buFont typeface="Arial" panose="020B0604020202020204" pitchFamily="34" charset="0"/>
              <a:buChar char="•"/>
            </a:pPr>
            <a:r>
              <a:rPr lang="en-US" dirty="0"/>
              <a:t>Education</a:t>
            </a:r>
          </a:p>
          <a:p>
            <a:pPr marL="285750" indent="-285750">
              <a:buFont typeface="Arial" panose="020B0604020202020204" pitchFamily="34" charset="0"/>
              <a:buChar char="•"/>
            </a:pPr>
            <a:r>
              <a:rPr lang="en-US" dirty="0"/>
              <a:t>Job Satisfaction</a:t>
            </a:r>
          </a:p>
          <a:p>
            <a:pPr marL="285750" indent="-285750">
              <a:buFont typeface="Arial" panose="020B0604020202020204" pitchFamily="34" charset="0"/>
              <a:buChar char="•"/>
            </a:pPr>
            <a:r>
              <a:rPr lang="en-US" dirty="0"/>
              <a:t>Performance Rating</a:t>
            </a:r>
          </a:p>
          <a:p>
            <a:pPr marL="285750" indent="-285750">
              <a:buFont typeface="Arial" panose="020B0604020202020204" pitchFamily="34" charset="0"/>
              <a:buChar char="•"/>
            </a:pPr>
            <a:r>
              <a:rPr lang="en-US"/>
              <a:t>Relationship Satisfaction</a:t>
            </a:r>
            <a:endParaRPr lang="en-US" dirty="0"/>
          </a:p>
          <a:p>
            <a:pPr marL="285750" indent="-285750">
              <a:buFont typeface="Arial" panose="020B0604020202020204" pitchFamily="34" charset="0"/>
              <a:buChar char="•"/>
            </a:pPr>
            <a:r>
              <a:rPr lang="en-US" dirty="0" err="1"/>
              <a:t>WorkLifeBalance</a:t>
            </a:r>
            <a:endParaRPr lang="en-IN" dirty="0"/>
          </a:p>
        </p:txBody>
      </p:sp>
    </p:spTree>
    <p:extLst>
      <p:ext uri="{BB962C8B-B14F-4D97-AF65-F5344CB8AC3E}">
        <p14:creationId xmlns:p14="http://schemas.microsoft.com/office/powerpoint/2010/main" val="23705206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1C1E6F7-FF78-2559-9090-55C76985321B}"/>
              </a:ext>
            </a:extLst>
          </p:cNvPr>
          <p:cNvSpPr txBox="1"/>
          <p:nvPr/>
        </p:nvSpPr>
        <p:spPr>
          <a:xfrm>
            <a:off x="3045691" y="304861"/>
            <a:ext cx="6100618" cy="369332"/>
          </a:xfrm>
          <a:prstGeom prst="rect">
            <a:avLst/>
          </a:prstGeom>
          <a:noFill/>
        </p:spPr>
        <p:txBody>
          <a:bodyPr wrap="square">
            <a:spAutoFit/>
          </a:bodyPr>
          <a:lstStyle/>
          <a:p>
            <a:pPr algn="l"/>
            <a:r>
              <a:rPr lang="en-US" b="1" i="0" dirty="0">
                <a:solidFill>
                  <a:srgbClr val="000000"/>
                </a:solidFill>
                <a:effectLst/>
                <a:latin typeface="Helvetica Neue"/>
              </a:rPr>
              <a:t>TASK #2: IMPORT LIBRARIES AND DATASETS</a:t>
            </a:r>
          </a:p>
        </p:txBody>
      </p:sp>
      <p:sp>
        <p:nvSpPr>
          <p:cNvPr id="4" name="TextBox 3">
            <a:extLst>
              <a:ext uri="{FF2B5EF4-FFF2-40B4-BE49-F238E27FC236}">
                <a16:creationId xmlns:a16="http://schemas.microsoft.com/office/drawing/2014/main" id="{4CDB7EB3-8C4E-46AA-E358-FE460D3A8497}"/>
              </a:ext>
            </a:extLst>
          </p:cNvPr>
          <p:cNvSpPr txBox="1"/>
          <p:nvPr/>
        </p:nvSpPr>
        <p:spPr>
          <a:xfrm>
            <a:off x="805872" y="951115"/>
            <a:ext cx="6100618" cy="523220"/>
          </a:xfrm>
          <a:prstGeom prst="rect">
            <a:avLst/>
          </a:prstGeom>
          <a:noFill/>
        </p:spPr>
        <p:txBody>
          <a:bodyPr wrap="square">
            <a:spAutoFit/>
          </a:bodyPr>
          <a:lstStyle/>
          <a:p>
            <a:r>
              <a:rPr lang="en-IN" sz="2800" b="1" dirty="0"/>
              <a:t>'Data Sets/Human_Resources.csv'</a:t>
            </a:r>
          </a:p>
        </p:txBody>
      </p:sp>
      <p:sp>
        <p:nvSpPr>
          <p:cNvPr id="7" name="TextBox 6">
            <a:extLst>
              <a:ext uri="{FF2B5EF4-FFF2-40B4-BE49-F238E27FC236}">
                <a16:creationId xmlns:a16="http://schemas.microsoft.com/office/drawing/2014/main" id="{787E0D9B-5129-E43C-4F7C-09F49470E3DB}"/>
              </a:ext>
            </a:extLst>
          </p:cNvPr>
          <p:cNvSpPr txBox="1"/>
          <p:nvPr/>
        </p:nvSpPr>
        <p:spPr>
          <a:xfrm>
            <a:off x="805872" y="1474580"/>
            <a:ext cx="4789057" cy="4339650"/>
          </a:xfrm>
          <a:prstGeom prst="rect">
            <a:avLst/>
          </a:prstGeom>
          <a:noFill/>
        </p:spPr>
        <p:txBody>
          <a:bodyPr wrap="square">
            <a:spAutoFit/>
          </a:bodyPr>
          <a:lstStyle/>
          <a:p>
            <a:r>
              <a:rPr lang="en-IN" sz="1200" dirty="0"/>
              <a:t>&lt;class '</a:t>
            </a:r>
            <a:r>
              <a:rPr lang="en-IN" sz="1200" dirty="0" err="1"/>
              <a:t>pandas.core.frame.DataFrame</a:t>
            </a:r>
            <a:r>
              <a:rPr lang="en-IN" sz="1200" dirty="0"/>
              <a:t>'&gt;</a:t>
            </a:r>
          </a:p>
          <a:p>
            <a:r>
              <a:rPr lang="en-IN" sz="1200" dirty="0" err="1"/>
              <a:t>RangeIndex</a:t>
            </a:r>
            <a:r>
              <a:rPr lang="en-IN" sz="1200" dirty="0"/>
              <a:t>: 1470 entries, 0 to 1469</a:t>
            </a:r>
          </a:p>
          <a:p>
            <a:r>
              <a:rPr lang="en-IN" sz="1200" dirty="0"/>
              <a:t>Data columns (total 35 columns):</a:t>
            </a:r>
          </a:p>
          <a:p>
            <a:r>
              <a:rPr lang="en-IN" sz="1200" dirty="0"/>
              <a:t> #   Column                    Non-Null Count  </a:t>
            </a:r>
            <a:r>
              <a:rPr lang="en-IN" sz="1200" dirty="0" err="1"/>
              <a:t>Dtype</a:t>
            </a:r>
            <a:r>
              <a:rPr lang="en-IN" sz="1200" dirty="0"/>
              <a:t> </a:t>
            </a:r>
          </a:p>
          <a:p>
            <a:r>
              <a:rPr lang="en-IN" sz="1200" dirty="0"/>
              <a:t>---  ------                    --------------  ----- </a:t>
            </a:r>
          </a:p>
          <a:p>
            <a:r>
              <a:rPr lang="en-IN" sz="1200" dirty="0"/>
              <a:t> 0   Age                       1470 non-null   int64 </a:t>
            </a:r>
          </a:p>
          <a:p>
            <a:r>
              <a:rPr lang="en-IN" sz="1200" dirty="0"/>
              <a:t> 1   Attrition                 1470 non-null   object</a:t>
            </a:r>
          </a:p>
          <a:p>
            <a:r>
              <a:rPr lang="en-IN" sz="1200" dirty="0"/>
              <a:t> 2   </a:t>
            </a:r>
            <a:r>
              <a:rPr lang="en-IN" sz="1200" dirty="0" err="1"/>
              <a:t>BusinessTravel</a:t>
            </a:r>
            <a:r>
              <a:rPr lang="en-IN" sz="1200" dirty="0"/>
              <a:t>            1470 non-null   object</a:t>
            </a:r>
          </a:p>
          <a:p>
            <a:r>
              <a:rPr lang="en-IN" sz="1200" dirty="0"/>
              <a:t> 3   </a:t>
            </a:r>
            <a:r>
              <a:rPr lang="en-IN" sz="1200" dirty="0" err="1"/>
              <a:t>DailyRate</a:t>
            </a:r>
            <a:r>
              <a:rPr lang="en-IN" sz="1200" dirty="0"/>
              <a:t>                 1470 non-null   int64 </a:t>
            </a:r>
          </a:p>
          <a:p>
            <a:r>
              <a:rPr lang="en-IN" sz="1200" dirty="0"/>
              <a:t> 4   Department                1470 non-null   object</a:t>
            </a:r>
          </a:p>
          <a:p>
            <a:r>
              <a:rPr lang="en-IN" sz="1200" dirty="0"/>
              <a:t> 5   </a:t>
            </a:r>
            <a:r>
              <a:rPr lang="en-IN" sz="1200" dirty="0" err="1"/>
              <a:t>DistanceFromHome</a:t>
            </a:r>
            <a:r>
              <a:rPr lang="en-IN" sz="1200" dirty="0"/>
              <a:t>          1470 non-null   int64 </a:t>
            </a:r>
          </a:p>
          <a:p>
            <a:r>
              <a:rPr lang="en-IN" sz="1200" dirty="0"/>
              <a:t> 6   Education                 1470 non-null   int64 </a:t>
            </a:r>
          </a:p>
          <a:p>
            <a:r>
              <a:rPr lang="en-IN" sz="1200" dirty="0"/>
              <a:t> 7   </a:t>
            </a:r>
            <a:r>
              <a:rPr lang="en-IN" sz="1200" dirty="0" err="1"/>
              <a:t>EducationField</a:t>
            </a:r>
            <a:r>
              <a:rPr lang="en-IN" sz="1200" dirty="0"/>
              <a:t>            1470 non-null   object</a:t>
            </a:r>
          </a:p>
          <a:p>
            <a:r>
              <a:rPr lang="en-IN" sz="1200" dirty="0"/>
              <a:t> 8   </a:t>
            </a:r>
            <a:r>
              <a:rPr lang="en-IN" sz="1200" dirty="0" err="1"/>
              <a:t>EmployeeCount</a:t>
            </a:r>
            <a:r>
              <a:rPr lang="en-IN" sz="1200" dirty="0"/>
              <a:t>             1470 non-null   int64 </a:t>
            </a:r>
          </a:p>
          <a:p>
            <a:r>
              <a:rPr lang="en-IN" sz="1200" dirty="0"/>
              <a:t> 9   </a:t>
            </a:r>
            <a:r>
              <a:rPr lang="en-IN" sz="1200" dirty="0" err="1"/>
              <a:t>EmployeeNumber</a:t>
            </a:r>
            <a:r>
              <a:rPr lang="en-IN" sz="1200" dirty="0"/>
              <a:t>            1470 non-null   int64 </a:t>
            </a:r>
          </a:p>
          <a:p>
            <a:r>
              <a:rPr lang="en-IN" sz="1200" dirty="0"/>
              <a:t> 10  </a:t>
            </a:r>
            <a:r>
              <a:rPr lang="en-IN" sz="1200" dirty="0" err="1"/>
              <a:t>EnvironmentSatisfaction</a:t>
            </a:r>
            <a:r>
              <a:rPr lang="en-IN" sz="1200" dirty="0"/>
              <a:t>   1470 non-null   int64 </a:t>
            </a:r>
          </a:p>
          <a:p>
            <a:r>
              <a:rPr lang="en-IN" sz="1200" dirty="0"/>
              <a:t> 11  Gender                    1470 non-null   object</a:t>
            </a:r>
          </a:p>
          <a:p>
            <a:r>
              <a:rPr lang="en-IN" sz="1200" dirty="0"/>
              <a:t> 12  </a:t>
            </a:r>
            <a:r>
              <a:rPr lang="en-IN" sz="1200" dirty="0" err="1"/>
              <a:t>HourlyRate</a:t>
            </a:r>
            <a:r>
              <a:rPr lang="en-IN" sz="1200" dirty="0"/>
              <a:t>                1470 non-null   int64 </a:t>
            </a:r>
          </a:p>
          <a:p>
            <a:r>
              <a:rPr lang="en-IN" sz="1200" dirty="0"/>
              <a:t> 13  </a:t>
            </a:r>
            <a:r>
              <a:rPr lang="en-IN" sz="1200" dirty="0" err="1"/>
              <a:t>JobInvolvement</a:t>
            </a:r>
            <a:r>
              <a:rPr lang="en-IN" sz="1200" dirty="0"/>
              <a:t>            1470 non-null   int64 </a:t>
            </a:r>
          </a:p>
          <a:p>
            <a:r>
              <a:rPr lang="en-IN" sz="1200" dirty="0"/>
              <a:t> 14  </a:t>
            </a:r>
            <a:r>
              <a:rPr lang="en-IN" sz="1200" dirty="0" err="1"/>
              <a:t>JobLevel</a:t>
            </a:r>
            <a:r>
              <a:rPr lang="en-IN" sz="1200" dirty="0"/>
              <a:t>                  1470 non-null   int64 </a:t>
            </a:r>
          </a:p>
          <a:p>
            <a:r>
              <a:rPr lang="en-IN" sz="1200" dirty="0"/>
              <a:t> 15  </a:t>
            </a:r>
            <a:r>
              <a:rPr lang="en-IN" sz="1200" dirty="0" err="1"/>
              <a:t>JobRole</a:t>
            </a:r>
            <a:r>
              <a:rPr lang="en-IN" sz="1200" dirty="0"/>
              <a:t>                   1470 non-null   object</a:t>
            </a:r>
          </a:p>
          <a:p>
            <a:r>
              <a:rPr lang="en-IN" sz="1200" dirty="0"/>
              <a:t> 16  </a:t>
            </a:r>
            <a:r>
              <a:rPr lang="en-IN" sz="1200" dirty="0" err="1"/>
              <a:t>JobSatisfaction</a:t>
            </a:r>
            <a:r>
              <a:rPr lang="en-IN" sz="1200" dirty="0"/>
              <a:t>           1470 non-null   int64 </a:t>
            </a:r>
          </a:p>
          <a:p>
            <a:r>
              <a:rPr lang="en-IN" sz="1200" dirty="0"/>
              <a:t>memory usage: 402.1+ KB</a:t>
            </a:r>
          </a:p>
        </p:txBody>
      </p:sp>
      <p:sp>
        <p:nvSpPr>
          <p:cNvPr id="8" name="TextBox 7">
            <a:extLst>
              <a:ext uri="{FF2B5EF4-FFF2-40B4-BE49-F238E27FC236}">
                <a16:creationId xmlns:a16="http://schemas.microsoft.com/office/drawing/2014/main" id="{0865159F-5B1B-BCFB-463E-F71ADD5C2BFB}"/>
              </a:ext>
            </a:extLst>
          </p:cNvPr>
          <p:cNvSpPr txBox="1"/>
          <p:nvPr/>
        </p:nvSpPr>
        <p:spPr>
          <a:xfrm>
            <a:off x="6662881" y="1782679"/>
            <a:ext cx="4966855" cy="3600986"/>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17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MaritalStatus</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object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18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MonthlyIncome</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19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MonthlyRate</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20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NumCompaniesWorked</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21  Over18                    1470 non-null   object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22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OverTime</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object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23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PercentSalaryHike</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24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PerformanceRating</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25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RelationshipSatisfaction</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26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StandardHours</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27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StockOptionLevel</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28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TotalWorkingYears</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29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TrainingTimesLastYear</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30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WorkLifeBalance</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31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YearsAtCompany</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32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YearsInCurrentRole</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33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YearsSinceLastPromotion</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34  </a:t>
            </a: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YearsWithCurrManager</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1470 non-null   int64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err="1">
                <a:ln>
                  <a:noFill/>
                </a:ln>
                <a:solidFill>
                  <a:prstClr val="black"/>
                </a:solidFill>
                <a:effectLst/>
                <a:uLnTx/>
                <a:uFillTx/>
                <a:latin typeface="Gill Sans MT" panose="020B0502020104020203"/>
                <a:ea typeface="+mn-ea"/>
                <a:cs typeface="+mn-cs"/>
              </a:rPr>
              <a:t>dtypes</a:t>
            </a:r>
            <a:r>
              <a:rPr kumimoji="0" lang="en-IN" sz="1200" b="0" i="0" u="none" strike="noStrike" kern="1200" cap="none" spc="0" normalizeH="0" baseline="0" noProof="0" dirty="0">
                <a:ln>
                  <a:noFill/>
                </a:ln>
                <a:solidFill>
                  <a:prstClr val="black"/>
                </a:solidFill>
                <a:effectLst/>
                <a:uLnTx/>
                <a:uFillTx/>
                <a:latin typeface="Gill Sans MT" panose="020B0502020104020203"/>
                <a:ea typeface="+mn-ea"/>
                <a:cs typeface="+mn-cs"/>
              </a:rPr>
              <a:t>: int64(26), object(9)</a:t>
            </a:r>
          </a:p>
        </p:txBody>
      </p:sp>
    </p:spTree>
    <p:extLst>
      <p:ext uri="{BB962C8B-B14F-4D97-AF65-F5344CB8AC3E}">
        <p14:creationId xmlns:p14="http://schemas.microsoft.com/office/powerpoint/2010/main" val="17548468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244C5D52-C9B6-9E8F-20AB-E5A68130192D}"/>
              </a:ext>
            </a:extLst>
          </p:cNvPr>
          <p:cNvSpPr txBox="1"/>
          <p:nvPr/>
        </p:nvSpPr>
        <p:spPr>
          <a:xfrm>
            <a:off x="3281218" y="230971"/>
            <a:ext cx="6100618" cy="369332"/>
          </a:xfrm>
          <a:prstGeom prst="rect">
            <a:avLst/>
          </a:prstGeom>
          <a:noFill/>
        </p:spPr>
        <p:txBody>
          <a:bodyPr wrap="square">
            <a:spAutoFit/>
          </a:bodyPr>
          <a:lstStyle/>
          <a:p>
            <a:pPr algn="ctr"/>
            <a:r>
              <a:rPr lang="en-IN" b="1" i="0" dirty="0">
                <a:solidFill>
                  <a:srgbClr val="000000"/>
                </a:solidFill>
                <a:effectLst/>
                <a:latin typeface="Helvetica Neue"/>
              </a:rPr>
              <a:t>TASK #3: VISUALIZE DATASET</a:t>
            </a:r>
          </a:p>
        </p:txBody>
      </p:sp>
      <p:pic>
        <p:nvPicPr>
          <p:cNvPr id="13" name="Picture 12">
            <a:extLst>
              <a:ext uri="{FF2B5EF4-FFF2-40B4-BE49-F238E27FC236}">
                <a16:creationId xmlns:a16="http://schemas.microsoft.com/office/drawing/2014/main" id="{D9030637-C1E0-A433-A599-FD07C7A1652B}"/>
              </a:ext>
            </a:extLst>
          </p:cNvPr>
          <p:cNvPicPr>
            <a:picLocks noChangeAspect="1"/>
          </p:cNvPicPr>
          <p:nvPr/>
        </p:nvPicPr>
        <p:blipFill>
          <a:blip r:embed="rId2"/>
          <a:stretch>
            <a:fillRect/>
          </a:stretch>
        </p:blipFill>
        <p:spPr>
          <a:xfrm>
            <a:off x="558367" y="802266"/>
            <a:ext cx="4905375" cy="4785736"/>
          </a:xfrm>
          <a:prstGeom prst="rect">
            <a:avLst/>
          </a:prstGeom>
        </p:spPr>
      </p:pic>
      <p:sp>
        <p:nvSpPr>
          <p:cNvPr id="14" name="TextBox 13">
            <a:extLst>
              <a:ext uri="{FF2B5EF4-FFF2-40B4-BE49-F238E27FC236}">
                <a16:creationId xmlns:a16="http://schemas.microsoft.com/office/drawing/2014/main" id="{3298CAD5-4F64-9DF9-E221-4A8DE8719CC5}"/>
              </a:ext>
            </a:extLst>
          </p:cNvPr>
          <p:cNvSpPr txBox="1"/>
          <p:nvPr/>
        </p:nvSpPr>
        <p:spPr>
          <a:xfrm>
            <a:off x="7352145" y="3306617"/>
            <a:ext cx="3544454" cy="1200329"/>
          </a:xfrm>
          <a:prstGeom prst="rect">
            <a:avLst/>
          </a:prstGeom>
          <a:noFill/>
        </p:spPr>
        <p:txBody>
          <a:bodyPr wrap="square" rtlCol="0">
            <a:spAutoFit/>
          </a:bodyPr>
          <a:lstStyle/>
          <a:p>
            <a:r>
              <a:rPr lang="en-IN" dirty="0"/>
              <a:t>To check if there are any missing values.</a:t>
            </a:r>
            <a:br>
              <a:rPr lang="en-IN" dirty="0"/>
            </a:br>
            <a:r>
              <a:rPr lang="en-IN" dirty="0"/>
              <a:t>In the data taken there are no missing </a:t>
            </a:r>
            <a:r>
              <a:rPr lang="en-IN" dirty="0" err="1"/>
              <a:t>vaues</a:t>
            </a:r>
            <a:endParaRPr lang="en-IN" dirty="0"/>
          </a:p>
        </p:txBody>
      </p:sp>
      <p:sp>
        <p:nvSpPr>
          <p:cNvPr id="16" name="TextBox 15">
            <a:extLst>
              <a:ext uri="{FF2B5EF4-FFF2-40B4-BE49-F238E27FC236}">
                <a16:creationId xmlns:a16="http://schemas.microsoft.com/office/drawing/2014/main" id="{6F2D2EA9-40B9-51A3-E958-3DD9E3CC7202}"/>
              </a:ext>
            </a:extLst>
          </p:cNvPr>
          <p:cNvSpPr txBox="1"/>
          <p:nvPr/>
        </p:nvSpPr>
        <p:spPr>
          <a:xfrm>
            <a:off x="6096000" y="1307128"/>
            <a:ext cx="6100618" cy="646331"/>
          </a:xfrm>
          <a:prstGeom prst="rect">
            <a:avLst/>
          </a:prstGeom>
          <a:noFill/>
        </p:spPr>
        <p:txBody>
          <a:bodyPr wrap="square">
            <a:spAutoFit/>
          </a:bodyPr>
          <a:lstStyle/>
          <a:p>
            <a:r>
              <a:rPr lang="en-US" dirty="0"/>
              <a:t> replace the '</a:t>
            </a:r>
            <a:r>
              <a:rPr lang="en-US" dirty="0" err="1"/>
              <a:t>Attritition</a:t>
            </a:r>
            <a:r>
              <a:rPr lang="en-US" dirty="0"/>
              <a:t>' and 'overtime' column with integers before performing any visualizations</a:t>
            </a:r>
            <a:endParaRPr lang="en-IN" dirty="0"/>
          </a:p>
        </p:txBody>
      </p:sp>
    </p:spTree>
    <p:extLst>
      <p:ext uri="{BB962C8B-B14F-4D97-AF65-F5344CB8AC3E}">
        <p14:creationId xmlns:p14="http://schemas.microsoft.com/office/powerpoint/2010/main" val="28786017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01C3401-82B4-1D5A-704E-C32C26CAB2D7}"/>
              </a:ext>
            </a:extLst>
          </p:cNvPr>
          <p:cNvPicPr>
            <a:picLocks noChangeAspect="1"/>
          </p:cNvPicPr>
          <p:nvPr/>
        </p:nvPicPr>
        <p:blipFill>
          <a:blip r:embed="rId2"/>
          <a:stretch>
            <a:fillRect/>
          </a:stretch>
        </p:blipFill>
        <p:spPr>
          <a:xfrm>
            <a:off x="203200" y="120072"/>
            <a:ext cx="9190182" cy="5597236"/>
          </a:xfrm>
          <a:prstGeom prst="rect">
            <a:avLst/>
          </a:prstGeom>
        </p:spPr>
      </p:pic>
      <p:sp>
        <p:nvSpPr>
          <p:cNvPr id="3" name="TextBox 2">
            <a:extLst>
              <a:ext uri="{FF2B5EF4-FFF2-40B4-BE49-F238E27FC236}">
                <a16:creationId xmlns:a16="http://schemas.microsoft.com/office/drawing/2014/main" id="{3D13C5D1-C24B-39AC-1038-2128B5DDD4CA}"/>
              </a:ext>
            </a:extLst>
          </p:cNvPr>
          <p:cNvSpPr txBox="1"/>
          <p:nvPr/>
        </p:nvSpPr>
        <p:spPr>
          <a:xfrm>
            <a:off x="10012218" y="1136073"/>
            <a:ext cx="2078182" cy="923330"/>
          </a:xfrm>
          <a:prstGeom prst="rect">
            <a:avLst/>
          </a:prstGeom>
          <a:noFill/>
        </p:spPr>
        <p:txBody>
          <a:bodyPr wrap="square" rtlCol="0">
            <a:spAutoFit/>
          </a:bodyPr>
          <a:lstStyle/>
          <a:p>
            <a:r>
              <a:rPr lang="en-IN" dirty="0"/>
              <a:t>Data visualization of various attributes taken</a:t>
            </a:r>
          </a:p>
        </p:txBody>
      </p:sp>
    </p:spTree>
    <p:extLst>
      <p:ext uri="{BB962C8B-B14F-4D97-AF65-F5344CB8AC3E}">
        <p14:creationId xmlns:p14="http://schemas.microsoft.com/office/powerpoint/2010/main" val="40313748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4C5645-7054-2617-D13F-7C439A14BB5F}"/>
              </a:ext>
            </a:extLst>
          </p:cNvPr>
          <p:cNvPicPr>
            <a:picLocks noChangeAspect="1"/>
          </p:cNvPicPr>
          <p:nvPr/>
        </p:nvPicPr>
        <p:blipFill>
          <a:blip r:embed="rId2"/>
          <a:stretch>
            <a:fillRect/>
          </a:stretch>
        </p:blipFill>
        <p:spPr>
          <a:xfrm>
            <a:off x="2652023" y="996972"/>
            <a:ext cx="7811590" cy="3829584"/>
          </a:xfrm>
          <a:prstGeom prst="rect">
            <a:avLst/>
          </a:prstGeom>
        </p:spPr>
      </p:pic>
    </p:spTree>
    <p:extLst>
      <p:ext uri="{BB962C8B-B14F-4D97-AF65-F5344CB8AC3E}">
        <p14:creationId xmlns:p14="http://schemas.microsoft.com/office/powerpoint/2010/main" val="2366429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E9ACF-25FE-4094-9A68-DA861FDAB996}"/>
              </a:ext>
            </a:extLst>
          </p:cNvPr>
          <p:cNvSpPr>
            <a:spLocks noGrp="1"/>
          </p:cNvSpPr>
          <p:nvPr>
            <p:ph type="title"/>
          </p:nvPr>
        </p:nvSpPr>
        <p:spPr>
          <a:xfrm>
            <a:off x="1451579" y="804518"/>
            <a:ext cx="9603275" cy="976155"/>
          </a:xfrm>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60BD57A5-4C42-4CB3-B127-068245557B59}"/>
              </a:ext>
            </a:extLst>
          </p:cNvPr>
          <p:cNvSpPr>
            <a:spLocks noGrp="1"/>
          </p:cNvSpPr>
          <p:nvPr>
            <p:ph idx="1"/>
          </p:nvPr>
        </p:nvSpPr>
        <p:spPr/>
        <p:txBody>
          <a:bodyPr/>
          <a:lstStyle/>
          <a:p>
            <a:pPr algn="just"/>
            <a:r>
              <a:rPr lang="en-US" sz="2000" cap="none" dirty="0">
                <a:latin typeface="Times New Roman" panose="02020603050405020304" pitchFamily="18" charset="0"/>
                <a:ea typeface="Verdana" panose="020B0604030504040204" pitchFamily="34" charset="0"/>
                <a:cs typeface="Times New Roman" panose="02020603050405020304" pitchFamily="18" charset="0"/>
              </a:rPr>
              <a:t> </a:t>
            </a:r>
            <a:r>
              <a:rPr lang="en-US" sz="2400" cap="none" dirty="0">
                <a:latin typeface="Calibri" panose="020F0502020204030204" pitchFamily="34" charset="0"/>
                <a:ea typeface="Verdana" panose="020B0604030504040204" pitchFamily="34" charset="0"/>
                <a:cs typeface="Calibri" panose="020F0502020204030204" pitchFamily="34" charset="0"/>
              </a:rPr>
              <a:t>Employee churn is a major concern for large companies as there is loss of valuable resource and extra resources like time and money has to be spent on recruiting new resources which directly affects their revenues.</a:t>
            </a:r>
          </a:p>
          <a:p>
            <a:pPr algn="just"/>
            <a:r>
              <a:rPr lang="en-US" sz="2400" cap="none" dirty="0">
                <a:latin typeface="Calibri" panose="020F0502020204030204" pitchFamily="34" charset="0"/>
                <a:ea typeface="Verdana" panose="020B0604030504040204" pitchFamily="34" charset="0"/>
                <a:cs typeface="Calibri" panose="020F0502020204030204" pitchFamily="34" charset="0"/>
              </a:rPr>
              <a:t>Due to this, companies are seeking means to predict factors that influence employee churn.</a:t>
            </a:r>
            <a:endParaRPr lang="en-IN" dirty="0"/>
          </a:p>
        </p:txBody>
      </p:sp>
    </p:spTree>
    <p:extLst>
      <p:ext uri="{BB962C8B-B14F-4D97-AF65-F5344CB8AC3E}">
        <p14:creationId xmlns:p14="http://schemas.microsoft.com/office/powerpoint/2010/main" val="40903360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75B3CA-F5D9-A8A2-09F0-5BFEB00A8ADB}"/>
              </a:ext>
            </a:extLst>
          </p:cNvPr>
          <p:cNvPicPr>
            <a:picLocks noChangeAspect="1"/>
          </p:cNvPicPr>
          <p:nvPr/>
        </p:nvPicPr>
        <p:blipFill>
          <a:blip r:embed="rId2"/>
          <a:stretch>
            <a:fillRect/>
          </a:stretch>
        </p:blipFill>
        <p:spPr>
          <a:xfrm>
            <a:off x="2132053" y="410977"/>
            <a:ext cx="7687748" cy="4706007"/>
          </a:xfrm>
          <a:prstGeom prst="rect">
            <a:avLst/>
          </a:prstGeom>
        </p:spPr>
      </p:pic>
    </p:spTree>
    <p:extLst>
      <p:ext uri="{BB962C8B-B14F-4D97-AF65-F5344CB8AC3E}">
        <p14:creationId xmlns:p14="http://schemas.microsoft.com/office/powerpoint/2010/main" val="26705798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EC4B52-7507-F5E9-98CE-82DE88CDFF38}"/>
              </a:ext>
            </a:extLst>
          </p:cNvPr>
          <p:cNvSpPr txBox="1"/>
          <p:nvPr/>
        </p:nvSpPr>
        <p:spPr>
          <a:xfrm>
            <a:off x="113145" y="1084839"/>
            <a:ext cx="6100618" cy="3139321"/>
          </a:xfrm>
          <a:prstGeom prst="rect">
            <a:avLst/>
          </a:prstGeom>
          <a:noFill/>
        </p:spPr>
        <p:txBody>
          <a:bodyPr wrap="square">
            <a:spAutoFit/>
          </a:bodyPr>
          <a:lstStyle/>
          <a:p>
            <a:r>
              <a:rPr lang="en-US" dirty="0"/>
              <a:t>Let’s compare the mean and std of the employees who stayed and left</a:t>
            </a:r>
          </a:p>
          <a:p>
            <a:pPr marL="285750" indent="-285750">
              <a:buFont typeface="Arial" panose="020B0604020202020204" pitchFamily="34" charset="0"/>
              <a:buChar char="•"/>
            </a:pPr>
            <a:r>
              <a:rPr lang="en-US" dirty="0"/>
              <a:t> ’age’: mean age of the employees who stayed is higher compared to who left </a:t>
            </a:r>
          </a:p>
          <a:p>
            <a:pPr marL="285750" indent="-285750">
              <a:buFont typeface="Arial" panose="020B0604020202020204" pitchFamily="34" charset="0"/>
              <a:buChar char="•"/>
            </a:pPr>
            <a:r>
              <a:rPr lang="en-US" dirty="0"/>
              <a:t>’</a:t>
            </a:r>
            <a:r>
              <a:rPr lang="en-US" dirty="0" err="1"/>
              <a:t>DailyRate</a:t>
            </a:r>
            <a:r>
              <a:rPr lang="en-US" dirty="0"/>
              <a:t>’: Rate of employees who stayed is higher ’</a:t>
            </a:r>
            <a:r>
              <a:rPr lang="en-US" dirty="0" err="1"/>
              <a:t>DistanceFromHome</a:t>
            </a:r>
            <a:r>
              <a:rPr lang="en-US" dirty="0"/>
              <a:t>’: Employees who stayed live closer to home</a:t>
            </a:r>
          </a:p>
          <a:p>
            <a:pPr marL="285750" indent="-285750">
              <a:buFont typeface="Arial" panose="020B0604020202020204" pitchFamily="34" charset="0"/>
              <a:buChar char="•"/>
            </a:pPr>
            <a:r>
              <a:rPr lang="en-US" dirty="0"/>
              <a:t> ’</a:t>
            </a:r>
            <a:r>
              <a:rPr lang="en-US" dirty="0" err="1"/>
              <a:t>EnvironmentSatisfaction</a:t>
            </a:r>
            <a:r>
              <a:rPr lang="en-US" dirty="0"/>
              <a:t>’: Employees who stayed are more </a:t>
            </a:r>
            <a:r>
              <a:rPr lang="en-US" dirty="0" err="1"/>
              <a:t>satisifed</a:t>
            </a:r>
            <a:r>
              <a:rPr lang="en-US" dirty="0"/>
              <a:t> with their jobs</a:t>
            </a:r>
          </a:p>
          <a:p>
            <a:pPr marL="285750" indent="-285750">
              <a:buFont typeface="Arial" panose="020B0604020202020204" pitchFamily="34" charset="0"/>
              <a:buChar char="•"/>
            </a:pPr>
            <a:r>
              <a:rPr lang="en-US" dirty="0"/>
              <a:t> ’</a:t>
            </a:r>
            <a:r>
              <a:rPr lang="en-US" dirty="0" err="1"/>
              <a:t>StockOptionLevel</a:t>
            </a:r>
            <a:r>
              <a:rPr lang="en-US" dirty="0"/>
              <a:t>’: Employees who stayed tend to have higher stock option level</a:t>
            </a:r>
            <a:endParaRPr lang="en-IN" dirty="0"/>
          </a:p>
        </p:txBody>
      </p:sp>
      <p:pic>
        <p:nvPicPr>
          <p:cNvPr id="5" name="Picture 4">
            <a:extLst>
              <a:ext uri="{FF2B5EF4-FFF2-40B4-BE49-F238E27FC236}">
                <a16:creationId xmlns:a16="http://schemas.microsoft.com/office/drawing/2014/main" id="{03BCF13C-4E15-6F0A-36D0-72536784C27B}"/>
              </a:ext>
            </a:extLst>
          </p:cNvPr>
          <p:cNvPicPr>
            <a:picLocks noChangeAspect="1"/>
          </p:cNvPicPr>
          <p:nvPr/>
        </p:nvPicPr>
        <p:blipFill>
          <a:blip r:embed="rId2"/>
          <a:stretch>
            <a:fillRect/>
          </a:stretch>
        </p:blipFill>
        <p:spPr>
          <a:xfrm>
            <a:off x="6481617" y="1219199"/>
            <a:ext cx="5424055" cy="2927927"/>
          </a:xfrm>
          <a:prstGeom prst="rect">
            <a:avLst/>
          </a:prstGeom>
        </p:spPr>
      </p:pic>
    </p:spTree>
    <p:extLst>
      <p:ext uri="{BB962C8B-B14F-4D97-AF65-F5344CB8AC3E}">
        <p14:creationId xmlns:p14="http://schemas.microsoft.com/office/powerpoint/2010/main" val="6051403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6733" y="290557"/>
            <a:ext cx="4356112" cy="523220"/>
          </a:xfrm>
          <a:prstGeom prst="rect">
            <a:avLst/>
          </a:prstGeom>
          <a:noFill/>
        </p:spPr>
        <p:txBody>
          <a:bodyPr wrap="square" rtlCol="0">
            <a:spAutoFit/>
          </a:bodyPr>
          <a:lstStyle/>
          <a:p>
            <a:r>
              <a:rPr lang="en-IN" sz="2800" dirty="0"/>
              <a:t>IMPLEMENTATION: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9420" y="813778"/>
            <a:ext cx="3255948" cy="1869602"/>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764" y="747066"/>
            <a:ext cx="5120650" cy="200302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68838" y="3076486"/>
            <a:ext cx="6555343" cy="2562846"/>
          </a:xfrm>
          <a:prstGeom prst="rect">
            <a:avLst/>
          </a:prstGeom>
        </p:spPr>
      </p:pic>
    </p:spTree>
    <p:extLst>
      <p:ext uri="{BB962C8B-B14F-4D97-AF65-F5344CB8AC3E}">
        <p14:creationId xmlns:p14="http://schemas.microsoft.com/office/powerpoint/2010/main" val="13479446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555" y="1489697"/>
            <a:ext cx="5120650" cy="2526827"/>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3782" y="1256233"/>
            <a:ext cx="5761946" cy="3435409"/>
          </a:xfrm>
          <a:prstGeom prst="rect">
            <a:avLst/>
          </a:prstGeom>
        </p:spPr>
      </p:pic>
    </p:spTree>
    <p:extLst>
      <p:ext uri="{BB962C8B-B14F-4D97-AF65-F5344CB8AC3E}">
        <p14:creationId xmlns:p14="http://schemas.microsoft.com/office/powerpoint/2010/main" val="10032566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483" y="1324935"/>
            <a:ext cx="3443846" cy="3135971"/>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7457" y="1420661"/>
            <a:ext cx="7178467" cy="3040245"/>
          </a:xfrm>
          <a:prstGeom prst="rect">
            <a:avLst/>
          </a:prstGeom>
        </p:spPr>
      </p:pic>
    </p:spTree>
    <p:extLst>
      <p:ext uri="{BB962C8B-B14F-4D97-AF65-F5344CB8AC3E}">
        <p14:creationId xmlns:p14="http://schemas.microsoft.com/office/powerpoint/2010/main" val="3716218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9877" y="1940563"/>
            <a:ext cx="4437760" cy="2597254"/>
          </a:xfrm>
          <a:prstGeom prst="rect">
            <a:avLst/>
          </a:prstGeom>
        </p:spPr>
      </p:pic>
      <p:pic>
        <p:nvPicPr>
          <p:cNvPr id="3" name="Picture 2"/>
          <p:cNvPicPr>
            <a:picLocks noChangeAspect="1"/>
          </p:cNvPicPr>
          <p:nvPr/>
        </p:nvPicPr>
        <p:blipFill>
          <a:blip r:embed="rId3"/>
          <a:stretch>
            <a:fillRect/>
          </a:stretch>
        </p:blipFill>
        <p:spPr>
          <a:xfrm>
            <a:off x="5281299" y="1400489"/>
            <a:ext cx="6015915" cy="3677402"/>
          </a:xfrm>
          <a:prstGeom prst="rect">
            <a:avLst/>
          </a:prstGeom>
        </p:spPr>
      </p:pic>
    </p:spTree>
    <p:extLst>
      <p:ext uri="{BB962C8B-B14F-4D97-AF65-F5344CB8AC3E}">
        <p14:creationId xmlns:p14="http://schemas.microsoft.com/office/powerpoint/2010/main" val="36769446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325880" y="1191667"/>
            <a:ext cx="8900160" cy="4383462"/>
          </a:xfrm>
          <a:prstGeom prst="rect">
            <a:avLst/>
          </a:prstGeom>
        </p:spPr>
      </p:pic>
    </p:spTree>
    <p:extLst>
      <p:ext uri="{BB962C8B-B14F-4D97-AF65-F5344CB8AC3E}">
        <p14:creationId xmlns:p14="http://schemas.microsoft.com/office/powerpoint/2010/main" val="1981547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93134" y="625034"/>
            <a:ext cx="8574646" cy="5197032"/>
          </a:xfrm>
          <a:prstGeom prst="rect">
            <a:avLst/>
          </a:prstGeom>
        </p:spPr>
      </p:pic>
    </p:spTree>
    <p:extLst>
      <p:ext uri="{BB962C8B-B14F-4D97-AF65-F5344CB8AC3E}">
        <p14:creationId xmlns:p14="http://schemas.microsoft.com/office/powerpoint/2010/main" val="19820603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98203" y="1706397"/>
            <a:ext cx="3905430" cy="2496356"/>
          </a:xfrm>
          <a:prstGeom prst="rect">
            <a:avLst/>
          </a:prstGeom>
        </p:spPr>
      </p:pic>
      <p:pic>
        <p:nvPicPr>
          <p:cNvPr id="3" name="Picture 2"/>
          <p:cNvPicPr>
            <a:picLocks noChangeAspect="1"/>
          </p:cNvPicPr>
          <p:nvPr/>
        </p:nvPicPr>
        <p:blipFill>
          <a:blip r:embed="rId3"/>
          <a:stretch>
            <a:fillRect/>
          </a:stretch>
        </p:blipFill>
        <p:spPr>
          <a:xfrm>
            <a:off x="5375305" y="350379"/>
            <a:ext cx="5137712" cy="2384277"/>
          </a:xfrm>
          <a:prstGeom prst="rect">
            <a:avLst/>
          </a:prstGeom>
        </p:spPr>
      </p:pic>
      <p:pic>
        <p:nvPicPr>
          <p:cNvPr id="4" name="Picture 3"/>
          <p:cNvPicPr>
            <a:picLocks noChangeAspect="1"/>
          </p:cNvPicPr>
          <p:nvPr/>
        </p:nvPicPr>
        <p:blipFill>
          <a:blip r:embed="rId4"/>
          <a:stretch>
            <a:fillRect/>
          </a:stretch>
        </p:blipFill>
        <p:spPr>
          <a:xfrm>
            <a:off x="5375306" y="2954575"/>
            <a:ext cx="5137712" cy="2924753"/>
          </a:xfrm>
          <a:prstGeom prst="rect">
            <a:avLst/>
          </a:prstGeom>
        </p:spPr>
      </p:pic>
    </p:spTree>
    <p:extLst>
      <p:ext uri="{BB962C8B-B14F-4D97-AF65-F5344CB8AC3E}">
        <p14:creationId xmlns:p14="http://schemas.microsoft.com/office/powerpoint/2010/main" val="22817929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043326" y="1200684"/>
            <a:ext cx="5438775" cy="4114800"/>
          </a:xfrm>
          <a:prstGeom prst="rect">
            <a:avLst/>
          </a:prstGeom>
        </p:spPr>
      </p:pic>
    </p:spTree>
    <p:extLst>
      <p:ext uri="{BB962C8B-B14F-4D97-AF65-F5344CB8AC3E}">
        <p14:creationId xmlns:p14="http://schemas.microsoft.com/office/powerpoint/2010/main" val="1297844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6BF3F-6CB2-54B7-21FF-F17DF55A574A}"/>
              </a:ext>
            </a:extLst>
          </p:cNvPr>
          <p:cNvSpPr>
            <a:spLocks noGrp="1"/>
          </p:cNvSpPr>
          <p:nvPr>
            <p:ph type="title"/>
          </p:nvPr>
        </p:nvSpPr>
        <p:spPr/>
        <p:txBody>
          <a:bodyPr/>
          <a:lstStyle/>
          <a:p>
            <a:r>
              <a:rPr lang="en-IN" dirty="0"/>
              <a:t>ABSTRACT:</a:t>
            </a:r>
          </a:p>
        </p:txBody>
      </p:sp>
      <p:sp>
        <p:nvSpPr>
          <p:cNvPr id="3" name="Content Placeholder 2">
            <a:extLst>
              <a:ext uri="{FF2B5EF4-FFF2-40B4-BE49-F238E27FC236}">
                <a16:creationId xmlns:a16="http://schemas.microsoft.com/office/drawing/2014/main" id="{F2A8785A-E8AA-5204-3852-FE867E2926E3}"/>
              </a:ext>
            </a:extLst>
          </p:cNvPr>
          <p:cNvSpPr>
            <a:spLocks noGrp="1"/>
          </p:cNvSpPr>
          <p:nvPr>
            <p:ph idx="1"/>
          </p:nvPr>
        </p:nvSpPr>
        <p:spPr/>
        <p:txBody>
          <a:bodyPr/>
          <a:lstStyle/>
          <a:p>
            <a:r>
              <a:rPr lang="en-US" sz="1800" b="0" i="0" u="none" strike="noStrike" baseline="0" dirty="0">
                <a:solidFill>
                  <a:srgbClr val="000000"/>
                </a:solidFill>
                <a:latin typeface="Verdana" panose="020B0604030504040204" pitchFamily="34" charset="0"/>
              </a:rPr>
              <a:t>The main goal of our work is to develop a churn prediction model that assists employers in predicting which employees are most likely to be subject to churn. </a:t>
            </a:r>
          </a:p>
          <a:p>
            <a:r>
              <a:rPr lang="en-US" sz="1800" dirty="0">
                <a:solidFill>
                  <a:srgbClr val="000000"/>
                </a:solidFill>
                <a:latin typeface="Verdana" panose="020B0604030504040204" pitchFamily="34" charset="0"/>
              </a:rPr>
              <a:t>Hence we are building a model that predicts the employee attrition based on certain attributes and their co-relation.</a:t>
            </a:r>
          </a:p>
          <a:p>
            <a:r>
              <a:rPr lang="en-US" sz="1800" dirty="0">
                <a:solidFill>
                  <a:srgbClr val="000000"/>
                </a:solidFill>
                <a:latin typeface="Verdana" panose="020B0604030504040204" pitchFamily="34" charset="0"/>
              </a:rPr>
              <a:t>In this model, the techniques we used are flask, HTML, CSS, Machine Learning Algorithms.</a:t>
            </a:r>
          </a:p>
        </p:txBody>
      </p:sp>
    </p:spTree>
    <p:extLst>
      <p:ext uri="{BB962C8B-B14F-4D97-AF65-F5344CB8AC3E}">
        <p14:creationId xmlns:p14="http://schemas.microsoft.com/office/powerpoint/2010/main" val="15645750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95940" y="448406"/>
            <a:ext cx="8448283" cy="5037523"/>
          </a:xfrm>
          <a:prstGeom prst="rect">
            <a:avLst/>
          </a:prstGeom>
        </p:spPr>
      </p:pic>
    </p:spTree>
    <p:extLst>
      <p:ext uri="{BB962C8B-B14F-4D97-AF65-F5344CB8AC3E}">
        <p14:creationId xmlns:p14="http://schemas.microsoft.com/office/powerpoint/2010/main" val="26712385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13772" y="1183593"/>
            <a:ext cx="3699306" cy="2439824"/>
          </a:xfrm>
          <a:prstGeom prst="rect">
            <a:avLst/>
          </a:prstGeom>
        </p:spPr>
      </p:pic>
      <p:pic>
        <p:nvPicPr>
          <p:cNvPr id="3" name="Picture 2"/>
          <p:cNvPicPr>
            <a:picLocks noChangeAspect="1"/>
          </p:cNvPicPr>
          <p:nvPr/>
        </p:nvPicPr>
        <p:blipFill>
          <a:blip r:embed="rId3"/>
          <a:stretch>
            <a:fillRect/>
          </a:stretch>
        </p:blipFill>
        <p:spPr>
          <a:xfrm>
            <a:off x="5170206" y="367469"/>
            <a:ext cx="4789297" cy="2444097"/>
          </a:xfrm>
          <a:prstGeom prst="rect">
            <a:avLst/>
          </a:prstGeom>
        </p:spPr>
      </p:pic>
      <p:pic>
        <p:nvPicPr>
          <p:cNvPr id="4" name="Picture 3"/>
          <p:cNvPicPr>
            <a:picLocks noChangeAspect="1"/>
          </p:cNvPicPr>
          <p:nvPr/>
        </p:nvPicPr>
        <p:blipFill>
          <a:blip r:embed="rId4"/>
          <a:stretch>
            <a:fillRect/>
          </a:stretch>
        </p:blipFill>
        <p:spPr>
          <a:xfrm>
            <a:off x="4973653" y="2982483"/>
            <a:ext cx="5438775" cy="3065760"/>
          </a:xfrm>
          <a:prstGeom prst="rect">
            <a:avLst/>
          </a:prstGeom>
        </p:spPr>
      </p:pic>
    </p:spTree>
    <p:extLst>
      <p:ext uri="{BB962C8B-B14F-4D97-AF65-F5344CB8AC3E}">
        <p14:creationId xmlns:p14="http://schemas.microsoft.com/office/powerpoint/2010/main" val="20210254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2117" y="1213503"/>
            <a:ext cx="5570836" cy="3255947"/>
          </a:xfrm>
          <a:prstGeom prst="rect">
            <a:avLst/>
          </a:prstGeom>
        </p:spPr>
      </p:pic>
      <p:pic>
        <p:nvPicPr>
          <p:cNvPr id="3" name="Picture 2"/>
          <p:cNvPicPr>
            <a:picLocks noChangeAspect="1"/>
          </p:cNvPicPr>
          <p:nvPr/>
        </p:nvPicPr>
        <p:blipFill>
          <a:blip r:embed="rId3"/>
          <a:stretch>
            <a:fillRect/>
          </a:stretch>
        </p:blipFill>
        <p:spPr>
          <a:xfrm>
            <a:off x="5964965" y="1144513"/>
            <a:ext cx="5918363" cy="3393926"/>
          </a:xfrm>
          <a:prstGeom prst="rect">
            <a:avLst/>
          </a:prstGeom>
        </p:spPr>
      </p:pic>
    </p:spTree>
    <p:extLst>
      <p:ext uri="{BB962C8B-B14F-4D97-AF65-F5344CB8AC3E}">
        <p14:creationId xmlns:p14="http://schemas.microsoft.com/office/powerpoint/2010/main" val="256269258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888478" y="663528"/>
            <a:ext cx="5586101" cy="4984433"/>
          </a:xfrm>
          <a:prstGeom prst="rect">
            <a:avLst/>
          </a:prstGeom>
        </p:spPr>
      </p:pic>
    </p:spTree>
    <p:extLst>
      <p:ext uri="{BB962C8B-B14F-4D97-AF65-F5344CB8AC3E}">
        <p14:creationId xmlns:p14="http://schemas.microsoft.com/office/powerpoint/2010/main" val="14717034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826462" y="422032"/>
            <a:ext cx="6708206" cy="5231036"/>
          </a:xfrm>
          <a:prstGeom prst="rect">
            <a:avLst/>
          </a:prstGeom>
        </p:spPr>
      </p:pic>
    </p:spTree>
    <p:extLst>
      <p:ext uri="{BB962C8B-B14F-4D97-AF65-F5344CB8AC3E}">
        <p14:creationId xmlns:p14="http://schemas.microsoft.com/office/powerpoint/2010/main" val="1748572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33235" y="1376628"/>
            <a:ext cx="4943475" cy="3933825"/>
          </a:xfrm>
          <a:prstGeom prst="rect">
            <a:avLst/>
          </a:prstGeom>
        </p:spPr>
      </p:pic>
      <p:pic>
        <p:nvPicPr>
          <p:cNvPr id="3" name="Picture 2"/>
          <p:cNvPicPr>
            <a:picLocks noChangeAspect="1"/>
          </p:cNvPicPr>
          <p:nvPr/>
        </p:nvPicPr>
        <p:blipFill>
          <a:blip r:embed="rId3"/>
          <a:stretch>
            <a:fillRect/>
          </a:stretch>
        </p:blipFill>
        <p:spPr>
          <a:xfrm>
            <a:off x="6264913" y="1376628"/>
            <a:ext cx="4943475" cy="3933825"/>
          </a:xfrm>
          <a:prstGeom prst="rect">
            <a:avLst/>
          </a:prstGeom>
        </p:spPr>
      </p:pic>
    </p:spTree>
    <p:extLst>
      <p:ext uri="{BB962C8B-B14F-4D97-AF65-F5344CB8AC3E}">
        <p14:creationId xmlns:p14="http://schemas.microsoft.com/office/powerpoint/2010/main" val="136603164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90505" y="1462088"/>
            <a:ext cx="4943475" cy="3537202"/>
          </a:xfrm>
          <a:prstGeom prst="rect">
            <a:avLst/>
          </a:prstGeom>
        </p:spPr>
      </p:pic>
      <p:pic>
        <p:nvPicPr>
          <p:cNvPr id="3" name="Picture 2"/>
          <p:cNvPicPr>
            <a:picLocks noChangeAspect="1"/>
          </p:cNvPicPr>
          <p:nvPr/>
        </p:nvPicPr>
        <p:blipFill>
          <a:blip r:embed="rId2"/>
          <a:stretch>
            <a:fillRect/>
          </a:stretch>
        </p:blipFill>
        <p:spPr>
          <a:xfrm>
            <a:off x="5905989" y="1462088"/>
            <a:ext cx="5237727" cy="3449229"/>
          </a:xfrm>
          <a:prstGeom prst="rect">
            <a:avLst/>
          </a:prstGeom>
        </p:spPr>
      </p:pic>
    </p:spTree>
    <p:extLst>
      <p:ext uri="{BB962C8B-B14F-4D97-AF65-F5344CB8AC3E}">
        <p14:creationId xmlns:p14="http://schemas.microsoft.com/office/powerpoint/2010/main" val="4397402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86213" y="1759966"/>
            <a:ext cx="4238714" cy="2537345"/>
          </a:xfrm>
          <a:prstGeom prst="rect">
            <a:avLst/>
          </a:prstGeom>
        </p:spPr>
      </p:pic>
      <p:pic>
        <p:nvPicPr>
          <p:cNvPr id="3" name="Picture 2"/>
          <p:cNvPicPr>
            <a:picLocks noChangeAspect="1"/>
          </p:cNvPicPr>
          <p:nvPr/>
        </p:nvPicPr>
        <p:blipFill>
          <a:blip r:embed="rId3"/>
          <a:stretch>
            <a:fillRect/>
          </a:stretch>
        </p:blipFill>
        <p:spPr>
          <a:xfrm>
            <a:off x="5742773" y="232248"/>
            <a:ext cx="3647949" cy="2322945"/>
          </a:xfrm>
          <a:prstGeom prst="rect">
            <a:avLst/>
          </a:prstGeom>
        </p:spPr>
      </p:pic>
      <p:pic>
        <p:nvPicPr>
          <p:cNvPr id="4" name="Picture 3"/>
          <p:cNvPicPr>
            <a:picLocks noChangeAspect="1"/>
          </p:cNvPicPr>
          <p:nvPr/>
        </p:nvPicPr>
        <p:blipFill>
          <a:blip r:embed="rId4"/>
          <a:stretch>
            <a:fillRect/>
          </a:stretch>
        </p:blipFill>
        <p:spPr>
          <a:xfrm>
            <a:off x="5658420" y="3028639"/>
            <a:ext cx="3732302" cy="2813258"/>
          </a:xfrm>
          <a:prstGeom prst="rect">
            <a:avLst/>
          </a:prstGeom>
        </p:spPr>
      </p:pic>
    </p:spTree>
    <p:extLst>
      <p:ext uri="{BB962C8B-B14F-4D97-AF65-F5344CB8AC3E}">
        <p14:creationId xmlns:p14="http://schemas.microsoft.com/office/powerpoint/2010/main" val="11829486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27148" y="559594"/>
            <a:ext cx="8818414" cy="4701231"/>
          </a:xfrm>
          <a:prstGeom prst="rect">
            <a:avLst/>
          </a:prstGeom>
        </p:spPr>
      </p:pic>
    </p:spTree>
    <p:extLst>
      <p:ext uri="{BB962C8B-B14F-4D97-AF65-F5344CB8AC3E}">
        <p14:creationId xmlns:p14="http://schemas.microsoft.com/office/powerpoint/2010/main" val="34466104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77FD16A-D1DC-367C-7E72-DDB318D93DDA}"/>
              </a:ext>
            </a:extLst>
          </p:cNvPr>
          <p:cNvPicPr>
            <a:picLocks noChangeAspect="1"/>
          </p:cNvPicPr>
          <p:nvPr/>
        </p:nvPicPr>
        <p:blipFill>
          <a:blip r:embed="rId2"/>
          <a:stretch>
            <a:fillRect/>
          </a:stretch>
        </p:blipFill>
        <p:spPr>
          <a:xfrm>
            <a:off x="1154546" y="361950"/>
            <a:ext cx="9882908" cy="4902777"/>
          </a:xfrm>
          <a:prstGeom prst="rect">
            <a:avLst/>
          </a:prstGeom>
        </p:spPr>
      </p:pic>
    </p:spTree>
    <p:extLst>
      <p:ext uri="{BB962C8B-B14F-4D97-AF65-F5344CB8AC3E}">
        <p14:creationId xmlns:p14="http://schemas.microsoft.com/office/powerpoint/2010/main" val="1216980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E9A0A-6DCD-4371-AC03-E116AD395BEC}"/>
              </a:ext>
            </a:extLst>
          </p:cNvPr>
          <p:cNvSpPr>
            <a:spLocks noGrp="1"/>
          </p:cNvSpPr>
          <p:nvPr>
            <p:ph type="title"/>
          </p:nvPr>
        </p:nvSpPr>
        <p:spPr/>
        <p:txBody>
          <a:bodyPr/>
          <a:lstStyle/>
          <a:p>
            <a:r>
              <a:rPr lang="en-US" dirty="0"/>
              <a:t>EXISTING SYSTEM</a:t>
            </a:r>
            <a:endParaRPr lang="en-IN" dirty="0"/>
          </a:p>
        </p:txBody>
      </p:sp>
      <p:sp>
        <p:nvSpPr>
          <p:cNvPr id="3" name="Content Placeholder 2">
            <a:extLst>
              <a:ext uri="{FF2B5EF4-FFF2-40B4-BE49-F238E27FC236}">
                <a16:creationId xmlns:a16="http://schemas.microsoft.com/office/drawing/2014/main" id="{231E8E9C-5D69-4E5B-A69A-D98229594D9D}"/>
              </a:ext>
            </a:extLst>
          </p:cNvPr>
          <p:cNvSpPr>
            <a:spLocks noGrp="1"/>
          </p:cNvSpPr>
          <p:nvPr>
            <p:ph idx="1"/>
          </p:nvPr>
        </p:nvSpPr>
        <p:spPr/>
        <p:txBody>
          <a:bodyPr/>
          <a:lstStyle/>
          <a:p>
            <a:pPr>
              <a:lnSpc>
                <a:spcPct val="115000"/>
              </a:lnSpc>
              <a:spcAft>
                <a:spcPts val="1000"/>
              </a:spcAft>
            </a:pPr>
            <a:r>
              <a:rPr lang="en-US" sz="2400" dirty="0">
                <a:effectLst/>
                <a:latin typeface="Calibri" panose="020F0502020204030204" pitchFamily="34" charset="0"/>
                <a:ea typeface="Times New Roman" panose="02020603050405020304" pitchFamily="18" charset="0"/>
                <a:cs typeface="Times New Roman" panose="02020603050405020304" pitchFamily="18" charset="0"/>
              </a:rPr>
              <a:t>Present churn predictors mainly focus on only customers but not on employees.</a:t>
            </a:r>
            <a:endParaRPr lang="en-IN" sz="24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2400" dirty="0">
                <a:effectLst/>
                <a:latin typeface="Calibri" panose="020F0502020204030204" pitchFamily="34" charset="0"/>
                <a:ea typeface="Times New Roman" panose="02020603050405020304" pitchFamily="18" charset="0"/>
                <a:cs typeface="Times New Roman" panose="02020603050405020304" pitchFamily="18" charset="0"/>
              </a:rPr>
              <a:t>Most of the Existing systems use mainly logistic regression and KNN algorithms only.</a:t>
            </a:r>
            <a:endParaRPr lang="en-IN" sz="24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2400" dirty="0">
                <a:effectLst/>
                <a:latin typeface="Calibri" panose="020F0502020204030204" pitchFamily="34" charset="0"/>
                <a:ea typeface="Times New Roman" panose="02020603050405020304" pitchFamily="18" charset="0"/>
                <a:cs typeface="Times New Roman" panose="02020603050405020304" pitchFamily="18" charset="0"/>
              </a:rPr>
              <a:t>current system uses around 20 parameters for prediction.</a:t>
            </a:r>
            <a:endParaRPr lang="en-IN" sz="24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2400" dirty="0">
                <a:effectLst/>
                <a:latin typeface="Calibri" panose="020F0502020204030204" pitchFamily="34" charset="0"/>
                <a:ea typeface="Times New Roman" panose="02020603050405020304" pitchFamily="18" charset="0"/>
                <a:cs typeface="Times New Roman" panose="02020603050405020304" pitchFamily="18" charset="0"/>
              </a:rPr>
              <a:t>Low Accuracy</a:t>
            </a:r>
            <a:r>
              <a:rPr lang="en-US" sz="2400" cap="none" dirty="0">
                <a:latin typeface="Times New Roman" panose="02020603050405020304" pitchFamily="18" charset="0"/>
                <a:ea typeface="Verdana" panose="020B0604030504040204" pitchFamily="34" charset="0"/>
                <a:cs typeface="Times New Roman" panose="02020603050405020304" pitchFamily="18" charset="0"/>
              </a:rPr>
              <a:t> </a:t>
            </a:r>
          </a:p>
          <a:p>
            <a:pPr marL="0" indent="0">
              <a:buNone/>
            </a:pPr>
            <a:endParaRPr lang="en-IN" cap="none" dirty="0">
              <a:latin typeface="Verdana" panose="020B0604030504040204" pitchFamily="34" charset="0"/>
              <a:ea typeface="Verdana" panose="020B0604030504040204" pitchFamily="34" charset="0"/>
            </a:endParaRPr>
          </a:p>
          <a:p>
            <a:endParaRPr lang="en-IN" dirty="0"/>
          </a:p>
        </p:txBody>
      </p:sp>
    </p:spTree>
    <p:extLst>
      <p:ext uri="{BB962C8B-B14F-4D97-AF65-F5344CB8AC3E}">
        <p14:creationId xmlns:p14="http://schemas.microsoft.com/office/powerpoint/2010/main" val="33476256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7C794F2-C242-19C5-2D5D-F673CA22560E}"/>
              </a:ext>
            </a:extLst>
          </p:cNvPr>
          <p:cNvPicPr>
            <a:picLocks noChangeAspect="1"/>
          </p:cNvPicPr>
          <p:nvPr/>
        </p:nvPicPr>
        <p:blipFill>
          <a:blip r:embed="rId2"/>
          <a:stretch>
            <a:fillRect/>
          </a:stretch>
        </p:blipFill>
        <p:spPr>
          <a:xfrm>
            <a:off x="438726" y="380423"/>
            <a:ext cx="11314547" cy="4875068"/>
          </a:xfrm>
          <a:prstGeom prst="rect">
            <a:avLst/>
          </a:prstGeom>
        </p:spPr>
      </p:pic>
    </p:spTree>
    <p:extLst>
      <p:ext uri="{BB962C8B-B14F-4D97-AF65-F5344CB8AC3E}">
        <p14:creationId xmlns:p14="http://schemas.microsoft.com/office/powerpoint/2010/main" val="39823220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E73429A-DACB-8C48-5A17-A02F512AB51A}"/>
              </a:ext>
            </a:extLst>
          </p:cNvPr>
          <p:cNvPicPr>
            <a:picLocks noChangeAspect="1"/>
          </p:cNvPicPr>
          <p:nvPr/>
        </p:nvPicPr>
        <p:blipFill>
          <a:blip r:embed="rId2"/>
          <a:stretch>
            <a:fillRect/>
          </a:stretch>
        </p:blipFill>
        <p:spPr>
          <a:xfrm>
            <a:off x="517236" y="103333"/>
            <a:ext cx="10861963" cy="5383068"/>
          </a:xfrm>
          <a:prstGeom prst="rect">
            <a:avLst/>
          </a:prstGeom>
        </p:spPr>
      </p:pic>
    </p:spTree>
    <p:extLst>
      <p:ext uri="{BB962C8B-B14F-4D97-AF65-F5344CB8AC3E}">
        <p14:creationId xmlns:p14="http://schemas.microsoft.com/office/powerpoint/2010/main" val="409216207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07A9143-1DC9-8350-6771-E506F47CF9C8}"/>
              </a:ext>
            </a:extLst>
          </p:cNvPr>
          <p:cNvPicPr>
            <a:picLocks noChangeAspect="1"/>
          </p:cNvPicPr>
          <p:nvPr/>
        </p:nvPicPr>
        <p:blipFill>
          <a:blip r:embed="rId2"/>
          <a:stretch>
            <a:fillRect/>
          </a:stretch>
        </p:blipFill>
        <p:spPr>
          <a:xfrm>
            <a:off x="232434" y="119138"/>
            <a:ext cx="11371962" cy="5480384"/>
          </a:xfrm>
          <a:prstGeom prst="rect">
            <a:avLst/>
          </a:prstGeom>
        </p:spPr>
      </p:pic>
    </p:spTree>
    <p:extLst>
      <p:ext uri="{BB962C8B-B14F-4D97-AF65-F5344CB8AC3E}">
        <p14:creationId xmlns:p14="http://schemas.microsoft.com/office/powerpoint/2010/main" val="38210338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9F347FD-3BF2-8FC7-E4B3-485D7C63975A}"/>
              </a:ext>
            </a:extLst>
          </p:cNvPr>
          <p:cNvPicPr>
            <a:picLocks noChangeAspect="1"/>
          </p:cNvPicPr>
          <p:nvPr/>
        </p:nvPicPr>
        <p:blipFill>
          <a:blip r:embed="rId2"/>
          <a:stretch>
            <a:fillRect/>
          </a:stretch>
        </p:blipFill>
        <p:spPr>
          <a:xfrm>
            <a:off x="729672" y="350983"/>
            <a:ext cx="9799782" cy="5357090"/>
          </a:xfrm>
          <a:prstGeom prst="rect">
            <a:avLst/>
          </a:prstGeom>
        </p:spPr>
      </p:pic>
    </p:spTree>
    <p:extLst>
      <p:ext uri="{BB962C8B-B14F-4D97-AF65-F5344CB8AC3E}">
        <p14:creationId xmlns:p14="http://schemas.microsoft.com/office/powerpoint/2010/main" val="10493423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EF1548C-5A50-3CC3-C203-E3CFDFB0EDB7}"/>
              </a:ext>
            </a:extLst>
          </p:cNvPr>
          <p:cNvPicPr>
            <a:picLocks noChangeAspect="1"/>
          </p:cNvPicPr>
          <p:nvPr/>
        </p:nvPicPr>
        <p:blipFill>
          <a:blip r:embed="rId2"/>
          <a:stretch>
            <a:fillRect/>
          </a:stretch>
        </p:blipFill>
        <p:spPr>
          <a:xfrm>
            <a:off x="1810327" y="565150"/>
            <a:ext cx="8894618" cy="4653395"/>
          </a:xfrm>
          <a:prstGeom prst="rect">
            <a:avLst/>
          </a:prstGeom>
        </p:spPr>
      </p:pic>
    </p:spTree>
    <p:extLst>
      <p:ext uri="{BB962C8B-B14F-4D97-AF65-F5344CB8AC3E}">
        <p14:creationId xmlns:p14="http://schemas.microsoft.com/office/powerpoint/2010/main" val="104842491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F6320F6-9DFB-AA04-7972-AD0D94A3B4E8}"/>
              </a:ext>
            </a:extLst>
          </p:cNvPr>
          <p:cNvPicPr>
            <a:picLocks noChangeAspect="1"/>
          </p:cNvPicPr>
          <p:nvPr/>
        </p:nvPicPr>
        <p:blipFill>
          <a:blip r:embed="rId2"/>
          <a:stretch>
            <a:fillRect/>
          </a:stretch>
        </p:blipFill>
        <p:spPr>
          <a:xfrm>
            <a:off x="1556850" y="215692"/>
            <a:ext cx="8552873" cy="5223955"/>
          </a:xfrm>
          <a:prstGeom prst="rect">
            <a:avLst/>
          </a:prstGeom>
        </p:spPr>
      </p:pic>
    </p:spTree>
    <p:extLst>
      <p:ext uri="{BB962C8B-B14F-4D97-AF65-F5344CB8AC3E}">
        <p14:creationId xmlns:p14="http://schemas.microsoft.com/office/powerpoint/2010/main" val="34077240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439C7E-6CE9-3B9D-8B0C-1095C34B8CE8}"/>
              </a:ext>
            </a:extLst>
          </p:cNvPr>
          <p:cNvPicPr>
            <a:picLocks noChangeAspect="1"/>
          </p:cNvPicPr>
          <p:nvPr/>
        </p:nvPicPr>
        <p:blipFill>
          <a:blip r:embed="rId2"/>
          <a:stretch>
            <a:fillRect/>
          </a:stretch>
        </p:blipFill>
        <p:spPr>
          <a:xfrm>
            <a:off x="360218" y="204932"/>
            <a:ext cx="10972800" cy="5521614"/>
          </a:xfrm>
          <a:prstGeom prst="rect">
            <a:avLst/>
          </a:prstGeom>
        </p:spPr>
      </p:pic>
    </p:spTree>
    <p:extLst>
      <p:ext uri="{BB962C8B-B14F-4D97-AF65-F5344CB8AC3E}">
        <p14:creationId xmlns:p14="http://schemas.microsoft.com/office/powerpoint/2010/main" val="26348184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46892C-DEAF-C105-11FB-822C777BB783}"/>
              </a:ext>
            </a:extLst>
          </p:cNvPr>
          <p:cNvPicPr>
            <a:picLocks noChangeAspect="1"/>
          </p:cNvPicPr>
          <p:nvPr/>
        </p:nvPicPr>
        <p:blipFill>
          <a:blip r:embed="rId2"/>
          <a:stretch>
            <a:fillRect/>
          </a:stretch>
        </p:blipFill>
        <p:spPr>
          <a:xfrm>
            <a:off x="1679595" y="827693"/>
            <a:ext cx="7983064" cy="3724795"/>
          </a:xfrm>
          <a:prstGeom prst="rect">
            <a:avLst/>
          </a:prstGeom>
        </p:spPr>
      </p:pic>
    </p:spTree>
    <p:extLst>
      <p:ext uri="{BB962C8B-B14F-4D97-AF65-F5344CB8AC3E}">
        <p14:creationId xmlns:p14="http://schemas.microsoft.com/office/powerpoint/2010/main" val="356302005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CD0A6CA-A10B-74F7-D41C-F475DAE8BA0B}"/>
              </a:ext>
            </a:extLst>
          </p:cNvPr>
          <p:cNvPicPr>
            <a:picLocks noChangeAspect="1"/>
          </p:cNvPicPr>
          <p:nvPr/>
        </p:nvPicPr>
        <p:blipFill>
          <a:blip r:embed="rId2"/>
          <a:stretch>
            <a:fillRect/>
          </a:stretch>
        </p:blipFill>
        <p:spPr>
          <a:xfrm>
            <a:off x="1894888" y="1717160"/>
            <a:ext cx="8402223" cy="3238952"/>
          </a:xfrm>
          <a:prstGeom prst="rect">
            <a:avLst/>
          </a:prstGeom>
        </p:spPr>
      </p:pic>
    </p:spTree>
    <p:extLst>
      <p:ext uri="{BB962C8B-B14F-4D97-AF65-F5344CB8AC3E}">
        <p14:creationId xmlns:p14="http://schemas.microsoft.com/office/powerpoint/2010/main" val="6846686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06D536-F8A0-9D5E-C1E7-5B2CA385E9D8}"/>
              </a:ext>
            </a:extLst>
          </p:cNvPr>
          <p:cNvPicPr>
            <a:picLocks noChangeAspect="1"/>
          </p:cNvPicPr>
          <p:nvPr/>
        </p:nvPicPr>
        <p:blipFill>
          <a:blip r:embed="rId2"/>
          <a:stretch>
            <a:fillRect/>
          </a:stretch>
        </p:blipFill>
        <p:spPr>
          <a:xfrm>
            <a:off x="1937591" y="1379432"/>
            <a:ext cx="8630854" cy="3581900"/>
          </a:xfrm>
          <a:prstGeom prst="rect">
            <a:avLst/>
          </a:prstGeom>
        </p:spPr>
      </p:pic>
    </p:spTree>
    <p:extLst>
      <p:ext uri="{BB962C8B-B14F-4D97-AF65-F5344CB8AC3E}">
        <p14:creationId xmlns:p14="http://schemas.microsoft.com/office/powerpoint/2010/main" val="23776913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084F9-BFE0-ACFF-9865-48AAAC6C894B}"/>
              </a:ext>
            </a:extLst>
          </p:cNvPr>
          <p:cNvSpPr>
            <a:spLocks noGrp="1"/>
          </p:cNvSpPr>
          <p:nvPr>
            <p:ph type="title"/>
          </p:nvPr>
        </p:nvSpPr>
        <p:spPr/>
        <p:txBody>
          <a:bodyPr/>
          <a:lstStyle/>
          <a:p>
            <a:r>
              <a:rPr lang="en-US" dirty="0"/>
              <a:t>PROPOSED SYSTEM</a:t>
            </a:r>
            <a:endParaRPr lang="en-IN" dirty="0"/>
          </a:p>
        </p:txBody>
      </p:sp>
      <p:sp>
        <p:nvSpPr>
          <p:cNvPr id="3" name="Content Placeholder 2">
            <a:extLst>
              <a:ext uri="{FF2B5EF4-FFF2-40B4-BE49-F238E27FC236}">
                <a16:creationId xmlns:a16="http://schemas.microsoft.com/office/drawing/2014/main" id="{42D56379-303C-3C27-9553-B64B62445784}"/>
              </a:ext>
            </a:extLst>
          </p:cNvPr>
          <p:cNvSpPr>
            <a:spLocks noGrp="1"/>
          </p:cNvSpPr>
          <p:nvPr>
            <p:ph idx="1"/>
          </p:nvPr>
        </p:nvSpPr>
        <p:spPr/>
        <p:txBody>
          <a:bodyPr>
            <a:normAutofit/>
          </a:bodyPr>
          <a:lstStyle/>
          <a:p>
            <a:pPr marL="342900" lvl="0" indent="-342900">
              <a:lnSpc>
                <a:spcPct val="115000"/>
              </a:lnSpc>
              <a:spcAft>
                <a:spcPts val="1000"/>
              </a:spcAft>
              <a:buFont typeface="Symbol" panose="05050102010706020507" pitchFamily="18" charset="2"/>
              <a:buChar char=""/>
            </a:pPr>
            <a:r>
              <a:rPr lang="en-US" sz="2800" dirty="0">
                <a:effectLst/>
                <a:latin typeface="Calibri" panose="020F0502020204030204" pitchFamily="34" charset="0"/>
                <a:ea typeface="Times New Roman" panose="02020603050405020304" pitchFamily="18" charset="0"/>
                <a:cs typeface="Times New Roman" panose="02020603050405020304" pitchFamily="18" charset="0"/>
              </a:rPr>
              <a:t>Testing the data set with different classification and clustering algorithms.</a:t>
            </a:r>
            <a:endParaRPr lang="en-IN" sz="2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Symbol" panose="05050102010706020507" pitchFamily="18" charset="2"/>
              <a:buChar char=""/>
            </a:pPr>
            <a:r>
              <a:rPr lang="en-US" sz="2800" dirty="0">
                <a:effectLst/>
                <a:latin typeface="Calibri" panose="020F0502020204030204" pitchFamily="34" charset="0"/>
                <a:ea typeface="Times New Roman" panose="02020603050405020304" pitchFamily="18" charset="0"/>
                <a:cs typeface="Times New Roman" panose="02020603050405020304" pitchFamily="18" charset="0"/>
              </a:rPr>
              <a:t>Testing different data sets with different classification algorithms.</a:t>
            </a:r>
            <a:endParaRPr lang="en-IN" sz="2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Symbol" panose="05050102010706020507" pitchFamily="18" charset="2"/>
              <a:buChar char=""/>
            </a:pPr>
            <a:r>
              <a:rPr lang="en-US" sz="2800" dirty="0">
                <a:effectLst/>
                <a:latin typeface="Calibri" panose="020F0502020204030204" pitchFamily="34" charset="0"/>
                <a:ea typeface="Times New Roman" panose="02020603050405020304" pitchFamily="18" charset="0"/>
                <a:cs typeface="Times New Roman" panose="02020603050405020304" pitchFamily="18" charset="0"/>
              </a:rPr>
              <a:t>Comparing the results of different classification algorithms.</a:t>
            </a:r>
            <a:endParaRPr lang="en-IN" sz="2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6943810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1B5883-B5F9-4059-D812-3ABD96053C1D}"/>
              </a:ext>
            </a:extLst>
          </p:cNvPr>
          <p:cNvPicPr>
            <a:picLocks noChangeAspect="1"/>
          </p:cNvPicPr>
          <p:nvPr/>
        </p:nvPicPr>
        <p:blipFill>
          <a:blip r:embed="rId2"/>
          <a:stretch>
            <a:fillRect/>
          </a:stretch>
        </p:blipFill>
        <p:spPr>
          <a:xfrm>
            <a:off x="327891" y="296430"/>
            <a:ext cx="11536218" cy="5254625"/>
          </a:xfrm>
          <a:prstGeom prst="rect">
            <a:avLst/>
          </a:prstGeom>
        </p:spPr>
      </p:pic>
    </p:spTree>
    <p:extLst>
      <p:ext uri="{BB962C8B-B14F-4D97-AF65-F5344CB8AC3E}">
        <p14:creationId xmlns:p14="http://schemas.microsoft.com/office/powerpoint/2010/main" val="15498983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34E8-0A23-406B-A363-5CB72264955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591AA45-A5E8-482F-ABD8-5759C5D5979A}"/>
              </a:ext>
            </a:extLst>
          </p:cNvPr>
          <p:cNvSpPr>
            <a:spLocks noGrp="1"/>
          </p:cNvSpPr>
          <p:nvPr>
            <p:ph idx="1"/>
          </p:nvPr>
        </p:nvSpPr>
        <p:spPr/>
        <p:txBody>
          <a:bodyPr/>
          <a:lstStyle/>
          <a:p>
            <a:endParaRPr lang="en-IN"/>
          </a:p>
        </p:txBody>
      </p:sp>
      <p:pic>
        <p:nvPicPr>
          <p:cNvPr id="1026" name="Picture 2" descr="Slide Design: a guide to great presentations | by Slidebean | Medium">
            <a:extLst>
              <a:ext uri="{FF2B5EF4-FFF2-40B4-BE49-F238E27FC236}">
                <a16:creationId xmlns:a16="http://schemas.microsoft.com/office/drawing/2014/main" id="{DB58F4C5-252D-4F34-ACEE-6D1F0E6339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36" r="2925" b="14262"/>
          <a:stretch/>
        </p:blipFill>
        <p:spPr bwMode="auto">
          <a:xfrm>
            <a:off x="0" y="-1"/>
            <a:ext cx="12192000" cy="6208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7625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BD39B-D4F2-4557-AA6D-CB6F9D812F4A}"/>
              </a:ext>
            </a:extLst>
          </p:cNvPr>
          <p:cNvSpPr>
            <a:spLocks noGrp="1"/>
          </p:cNvSpPr>
          <p:nvPr>
            <p:ph type="title"/>
          </p:nvPr>
        </p:nvSpPr>
        <p:spPr/>
        <p:txBody>
          <a:bodyPr/>
          <a:lstStyle/>
          <a:p>
            <a:r>
              <a:rPr lang="en-US" dirty="0"/>
              <a:t>DOMAIN KNOWLEDGE</a:t>
            </a:r>
            <a:endParaRPr lang="en-IN" dirty="0"/>
          </a:p>
        </p:txBody>
      </p:sp>
      <p:sp>
        <p:nvSpPr>
          <p:cNvPr id="6" name="Content Placeholder 2">
            <a:extLst>
              <a:ext uri="{FF2B5EF4-FFF2-40B4-BE49-F238E27FC236}">
                <a16:creationId xmlns:a16="http://schemas.microsoft.com/office/drawing/2014/main" id="{D23E807F-C75F-65AA-FB04-4175D7C83316}"/>
              </a:ext>
            </a:extLst>
          </p:cNvPr>
          <p:cNvSpPr>
            <a:spLocks noGrp="1"/>
          </p:cNvSpPr>
          <p:nvPr>
            <p:ph idx="1"/>
          </p:nvPr>
        </p:nvSpPr>
        <p:spPr>
          <a:xfrm>
            <a:off x="1450976" y="2016124"/>
            <a:ext cx="7519404" cy="2173911"/>
          </a:xfrm>
        </p:spPr>
        <p:txBody>
          <a:bodyPr>
            <a:normAutofit/>
          </a:bodyPr>
          <a:lstStyle/>
          <a:p>
            <a:pPr marL="457200" indent="-457200" algn="just">
              <a:buFont typeface="+mj-lt"/>
              <a:buAutoNum type="arabicPeriod"/>
            </a:pPr>
            <a:r>
              <a:rPr lang="en-US" sz="2800" dirty="0">
                <a:latin typeface="Calibri" panose="020F0502020204030204" pitchFamily="34" charset="0"/>
                <a:cs typeface="Calibri" panose="020F0502020204030204" pitchFamily="34" charset="0"/>
              </a:rPr>
              <a:t>MACHINE LEARNING</a:t>
            </a:r>
          </a:p>
          <a:p>
            <a:pPr marL="457200" indent="-457200" algn="just">
              <a:buFont typeface="+mj-lt"/>
              <a:buAutoNum type="arabicPeriod"/>
            </a:pPr>
            <a:r>
              <a:rPr lang="en-US" sz="2800" dirty="0">
                <a:latin typeface="Calibri" panose="020F0502020204030204" pitchFamily="34" charset="0"/>
                <a:cs typeface="Calibri" panose="020F0502020204030204" pitchFamily="34" charset="0"/>
              </a:rPr>
              <a:t>PYTHON</a:t>
            </a:r>
          </a:p>
          <a:p>
            <a:pPr marL="457200" indent="-457200" algn="just">
              <a:buFont typeface="+mj-lt"/>
              <a:buAutoNum type="arabicPeriod"/>
            </a:pPr>
            <a:r>
              <a:rPr lang="en-US" sz="2800" dirty="0">
                <a:latin typeface="Calibri" panose="020F0502020204030204" pitchFamily="34" charset="0"/>
                <a:cs typeface="Calibri" panose="020F0502020204030204" pitchFamily="34" charset="0"/>
              </a:rPr>
              <a:t>JUPYTER NOTEBOOK</a:t>
            </a:r>
          </a:p>
        </p:txBody>
      </p:sp>
    </p:spTree>
    <p:extLst>
      <p:ext uri="{BB962C8B-B14F-4D97-AF65-F5344CB8AC3E}">
        <p14:creationId xmlns:p14="http://schemas.microsoft.com/office/powerpoint/2010/main" val="2359778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EF1AE-30A1-4342-A51D-F896CB4476F6}"/>
              </a:ext>
            </a:extLst>
          </p:cNvPr>
          <p:cNvSpPr>
            <a:spLocks noGrp="1"/>
          </p:cNvSpPr>
          <p:nvPr>
            <p:ph type="title"/>
          </p:nvPr>
        </p:nvSpPr>
        <p:spPr/>
        <p:txBody>
          <a:bodyPr/>
          <a:lstStyle/>
          <a:p>
            <a:r>
              <a:rPr lang="en-US" dirty="0"/>
              <a:t>MACHINE LEARNING</a:t>
            </a:r>
            <a:endParaRPr lang="en-IN" dirty="0"/>
          </a:p>
        </p:txBody>
      </p:sp>
      <p:sp>
        <p:nvSpPr>
          <p:cNvPr id="3" name="Content Placeholder 2">
            <a:extLst>
              <a:ext uri="{FF2B5EF4-FFF2-40B4-BE49-F238E27FC236}">
                <a16:creationId xmlns:a16="http://schemas.microsoft.com/office/drawing/2014/main" id="{4BC3FD47-5EB2-47D9-AF96-90CB6081EAC6}"/>
              </a:ext>
            </a:extLst>
          </p:cNvPr>
          <p:cNvSpPr>
            <a:spLocks noGrp="1"/>
          </p:cNvSpPr>
          <p:nvPr>
            <p:ph idx="1"/>
          </p:nvPr>
        </p:nvSpPr>
        <p:spPr>
          <a:xfrm>
            <a:off x="1451579" y="1956122"/>
            <a:ext cx="9603275" cy="3865944"/>
          </a:xfrm>
        </p:spPr>
        <p:txBody>
          <a:bodyPr>
            <a:normAutofit fontScale="32500" lnSpcReduction="20000"/>
          </a:bodyPr>
          <a:lstStyle/>
          <a:p>
            <a:pPr algn="just"/>
            <a:r>
              <a:rPr lang="en-US" sz="7200" dirty="0">
                <a:latin typeface="Calibri" panose="020F0502020204030204" pitchFamily="34" charset="0"/>
                <a:cs typeface="Calibri" panose="020F0502020204030204" pitchFamily="34" charset="0"/>
              </a:rPr>
              <a:t>Machine learning is known as training an algorithm to apply on different test data. </a:t>
            </a:r>
          </a:p>
          <a:p>
            <a:pPr algn="just"/>
            <a:r>
              <a:rPr lang="en-US" sz="7200" dirty="0">
                <a:latin typeface="Calibri" panose="020F0502020204030204" pitchFamily="34" charset="0"/>
                <a:cs typeface="Calibri" panose="020F0502020204030204" pitchFamily="34" charset="0"/>
              </a:rPr>
              <a:t>The main aim of machine learning algorithms is to train system and work automatically without human intervention.</a:t>
            </a:r>
          </a:p>
          <a:p>
            <a:pPr algn="just"/>
            <a:r>
              <a:rPr lang="en-US" sz="7200" dirty="0">
                <a:latin typeface="Calibri" panose="020F0502020204030204" pitchFamily="34" charset="0"/>
                <a:cs typeface="Calibri" panose="020F0502020204030204" pitchFamily="34" charset="0"/>
              </a:rPr>
              <a:t>The machine is trained by learning algorithm from training dataset and it generates a new model and this model tested with test dataset.</a:t>
            </a:r>
          </a:p>
          <a:p>
            <a:pPr algn="just"/>
            <a:r>
              <a:rPr lang="en-US" sz="7200" dirty="0">
                <a:latin typeface="Calibri" panose="020F0502020204030204" pitchFamily="34" charset="0"/>
                <a:cs typeface="Calibri" panose="020F0502020204030204" pitchFamily="34" charset="0"/>
              </a:rPr>
              <a:t> Once the model is generated then the model can e used for any test data without algorithm</a:t>
            </a:r>
            <a:endParaRPr lang="en-US" sz="7200" cap="none" dirty="0">
              <a:latin typeface="Calibri" panose="020F0502020204030204" pitchFamily="34" charset="0"/>
              <a:ea typeface="Verdana" panose="020B0604030504040204" pitchFamily="34" charset="0"/>
              <a:cs typeface="Calibri" panose="020F0502020204030204" pitchFamily="34" charset="0"/>
            </a:endParaRPr>
          </a:p>
          <a:p>
            <a:pPr>
              <a:buFont typeface="Wingdings" panose="05000000000000000000" pitchFamily="2" charset="2"/>
              <a:buChar char="§"/>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260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0CB2-9107-4378-81EC-403A95620336}"/>
              </a:ext>
            </a:extLst>
          </p:cNvPr>
          <p:cNvSpPr>
            <a:spLocks noGrp="1"/>
          </p:cNvSpPr>
          <p:nvPr>
            <p:ph type="title"/>
          </p:nvPr>
        </p:nvSpPr>
        <p:spPr>
          <a:xfrm>
            <a:off x="1451579" y="804519"/>
            <a:ext cx="9603275" cy="688615"/>
          </a:xfrm>
        </p:spPr>
        <p:txBody>
          <a:bodyPr>
            <a:normAutofit fontScale="90000"/>
          </a:bodyPr>
          <a:lstStyle/>
          <a:p>
            <a:br>
              <a:rPr lang="en-US" dirty="0"/>
            </a:br>
            <a:r>
              <a:rPr lang="en-US" dirty="0"/>
              <a:t>PYTHON </a:t>
            </a:r>
            <a:endParaRPr lang="en-IN" dirty="0"/>
          </a:p>
        </p:txBody>
      </p:sp>
      <p:sp>
        <p:nvSpPr>
          <p:cNvPr id="4" name="Content Placeholder 3">
            <a:extLst>
              <a:ext uri="{FF2B5EF4-FFF2-40B4-BE49-F238E27FC236}">
                <a16:creationId xmlns:a16="http://schemas.microsoft.com/office/drawing/2014/main" id="{B8DA9307-5A01-C482-8B21-41C9AE0C8AD7}"/>
              </a:ext>
            </a:extLst>
          </p:cNvPr>
          <p:cNvSpPr>
            <a:spLocks noGrp="1"/>
          </p:cNvSpPr>
          <p:nvPr>
            <p:ph idx="1"/>
          </p:nvPr>
        </p:nvSpPr>
        <p:spPr>
          <a:xfrm>
            <a:off x="1451579" y="2004157"/>
            <a:ext cx="6176137" cy="3450613"/>
          </a:xfrm>
        </p:spPr>
        <p:txBody>
          <a:bodyPr>
            <a:normAutofit fontScale="92500"/>
          </a:bodyPr>
          <a:lstStyle/>
          <a:p>
            <a:pPr algn="just"/>
            <a:r>
              <a:rPr lang="en-US" sz="2400" dirty="0">
                <a:latin typeface="Calibri" panose="020F0502020204030204" pitchFamily="34" charset="0"/>
                <a:cs typeface="Calibri" panose="020F0502020204030204" pitchFamily="34" charset="0"/>
              </a:rPr>
              <a:t>Python offers all the skillsets that are required for a machine learning or AI project – stability, flexibility and a large number of tools. Python helps developers to be productive and confident about the product that they are manufacturing, from the stages of development to deployment and till the maintenance stage. These add to the popularity of the Python language</a:t>
            </a:r>
            <a:r>
              <a:rPr lang="en-US" dirty="0"/>
              <a:t>.</a:t>
            </a:r>
            <a:endParaRPr lang="en-IN" dirty="0"/>
          </a:p>
        </p:txBody>
      </p:sp>
    </p:spTree>
    <p:extLst>
      <p:ext uri="{BB962C8B-B14F-4D97-AF65-F5344CB8AC3E}">
        <p14:creationId xmlns:p14="http://schemas.microsoft.com/office/powerpoint/2010/main" val="3120429234"/>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4F90B77546F5D42AFE017109E3383E8" ma:contentTypeVersion="4" ma:contentTypeDescription="Create a new document." ma:contentTypeScope="" ma:versionID="bd15b7294cabee1ec1da6c7eeb960c7f">
  <xsd:schema xmlns:xsd="http://www.w3.org/2001/XMLSchema" xmlns:xs="http://www.w3.org/2001/XMLSchema" xmlns:p="http://schemas.microsoft.com/office/2006/metadata/properties" xmlns:ns3="2c0ba1cd-068d-4c63-938b-776b75befd71" targetNamespace="http://schemas.microsoft.com/office/2006/metadata/properties" ma:root="true" ma:fieldsID="0ffb1c046d3bdbc6fb745510562cdd4a" ns3:_="">
    <xsd:import namespace="2c0ba1cd-068d-4c63-938b-776b75befd71"/>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c0ba1cd-068d-4c63-938b-776b75befd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F4B3C56-A427-49DF-BC92-87E0D49881DD}">
  <ds:schemaRefs>
    <ds:schemaRef ds:uri="http://purl.org/dc/terms/"/>
    <ds:schemaRef ds:uri="http://schemas.openxmlformats.org/package/2006/metadata/core-properties"/>
    <ds:schemaRef ds:uri="http://purl.org/dc/dcmitype/"/>
    <ds:schemaRef ds:uri="2c0ba1cd-068d-4c63-938b-776b75befd71"/>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3D14E228-4A93-49C7-A784-C2BECA391D35}">
  <ds:schemaRefs>
    <ds:schemaRef ds:uri="http://schemas.microsoft.com/office/2006/metadata/contentType"/>
    <ds:schemaRef ds:uri="http://schemas.microsoft.com/office/2006/metadata/properties/metaAttributes"/>
    <ds:schemaRef ds:uri="http://www.w3.org/2000/xmlns/"/>
    <ds:schemaRef ds:uri="http://www.w3.org/2001/XMLSchema"/>
    <ds:schemaRef ds:uri="2c0ba1cd-068d-4c63-938b-776b75befd7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EA63A1F-ED52-4E4C-8C03-3A55A69053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Gallery</Template>
  <TotalTime>739</TotalTime>
  <Words>1406</Words>
  <Application>Microsoft Office PowerPoint</Application>
  <PresentationFormat>Widescreen</PresentationFormat>
  <Paragraphs>193</Paragraphs>
  <Slides>61</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61</vt:i4>
      </vt:variant>
    </vt:vector>
  </HeadingPairs>
  <TitlesOfParts>
    <vt:vector size="72" baseType="lpstr">
      <vt:lpstr>Algerian</vt:lpstr>
      <vt:lpstr>Arial</vt:lpstr>
      <vt:lpstr>Arial Black</vt:lpstr>
      <vt:lpstr>Calibri</vt:lpstr>
      <vt:lpstr>Gill Sans MT</vt:lpstr>
      <vt:lpstr>Helvetica Neue</vt:lpstr>
      <vt:lpstr>Symbol</vt:lpstr>
      <vt:lpstr>Times New Roman</vt:lpstr>
      <vt:lpstr>Verdana</vt:lpstr>
      <vt:lpstr>Wingdings</vt:lpstr>
      <vt:lpstr>Gallery</vt:lpstr>
      <vt:lpstr>     SHRI VISHNU ENGINEERING COLLEGE FOR  WOMEN(A)                  IV B.TECH – II SEMESTER                                             DEPARTMENT OF COMPUTER SCIENCE AND ENGINEERING C – 14 BATCH</vt:lpstr>
      <vt:lpstr>PowerPoint Presentation</vt:lpstr>
      <vt:lpstr>Problem statement</vt:lpstr>
      <vt:lpstr>ABSTRACT:</vt:lpstr>
      <vt:lpstr>EXISTING SYSTEM</vt:lpstr>
      <vt:lpstr>PROPOSED SYSTEM</vt:lpstr>
      <vt:lpstr>DOMAIN KNOWLEDGE</vt:lpstr>
      <vt:lpstr>MACHINE LEARNING</vt:lpstr>
      <vt:lpstr> PYTHON </vt:lpstr>
      <vt:lpstr>JUPYTER NOTEBOOK</vt:lpstr>
      <vt:lpstr>REQUIREMENT ANALYSIS</vt:lpstr>
      <vt:lpstr>PowerPoint Presentation</vt:lpstr>
      <vt:lpstr>PowerPoint Presentation</vt:lpstr>
      <vt:lpstr>SYSTEM DESIGN:</vt:lpstr>
      <vt:lpstr>USE CASE DIAGRAM</vt:lpstr>
      <vt:lpstr>PowerPoint Presentation</vt:lpstr>
      <vt:lpstr>BLOCK DIAGRAM</vt:lpstr>
      <vt:lpstr>PowerPoint Presentation</vt:lpstr>
      <vt:lpstr>ARCHITECTURE</vt:lpstr>
      <vt:lpstr>FUNCTIONALITIES / MODULES</vt:lpstr>
      <vt:lpstr>Functional requirements : </vt:lpstr>
      <vt:lpstr>TECHNICAL SKILLS:</vt:lpstr>
      <vt:lpstr>DESIGN COMPARISIONS:</vt:lpstr>
      <vt:lpstr>SYSTEM DESIGN IMPROVEMENTS: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SHRI VISHNU ENGINEERING COLLEGE FOR WOMEN Approved by AICTE, Accredited by NBA &amp; NAAC, Affiliated to JNTU Kakinada)                                             BHIMAVARAM - 534202</dc:title>
  <dc:creator>19B01A05I9 SATYA AMRUTHA</dc:creator>
  <cp:lastModifiedBy>19B01A05I8-Satya Venkata Anitha Yadavalli</cp:lastModifiedBy>
  <cp:revision>52</cp:revision>
  <dcterms:created xsi:type="dcterms:W3CDTF">2021-04-29T09:17:16Z</dcterms:created>
  <dcterms:modified xsi:type="dcterms:W3CDTF">2023-02-13T08:09:04Z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0x010100A4F90B77546F5D42AFE017109E3383E8</vt:lpwstr>
  </property>
</Properties>
</file>

<file path=docProps/thumbnail.jpeg>
</file>